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9144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216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464646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464646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464646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6/18/2024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464646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6/18/2024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4350" y="4030726"/>
            <a:ext cx="8629650" cy="1181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6/18/2024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14350" y="1046099"/>
            <a:ext cx="8629650" cy="1905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590" y="-812"/>
            <a:ext cx="7718399" cy="1123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464646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12737" y="1266825"/>
            <a:ext cx="8519160" cy="3952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0090" y="2148586"/>
            <a:ext cx="8142605" cy="2639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ru-RU" sz="2000" dirty="0" smtClean="0">
                <a:solidFill>
                  <a:srgbClr val="2B4976"/>
                </a:solidFill>
                <a:latin typeface="Franklin Gothic Medium"/>
                <a:cs typeface="Franklin Gothic Medium"/>
              </a:rPr>
              <a:t>Муниципальное бюджетное дошкольное образовательное  учреждение детский сад № 10 «Светлячок» </a:t>
            </a:r>
          </a:p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ru-RU" sz="2000" dirty="0" smtClean="0">
                <a:solidFill>
                  <a:srgbClr val="2B4976"/>
                </a:solidFill>
                <a:latin typeface="Franklin Gothic Medium"/>
                <a:cs typeface="Franklin Gothic Medium"/>
              </a:rPr>
              <a:t>муниципального  образования город-курорт Анапа</a:t>
            </a:r>
            <a:endParaRPr sz="2000" dirty="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705"/>
              </a:spcBef>
            </a:pPr>
            <a:endParaRPr sz="2000" dirty="0">
              <a:latin typeface="Franklin Gothic Medium"/>
              <a:cs typeface="Franklin Gothic Medium"/>
            </a:endParaRPr>
          </a:p>
          <a:p>
            <a:pPr marL="66040">
              <a:lnSpc>
                <a:spcPct val="100000"/>
              </a:lnSpc>
            </a:pPr>
            <a:r>
              <a:rPr sz="3600" spc="-25" dirty="0">
                <a:solidFill>
                  <a:srgbClr val="2B4976"/>
                </a:solidFill>
                <a:latin typeface="Franklin Gothic Medium"/>
                <a:cs typeface="Franklin Gothic Medium"/>
              </a:rPr>
              <a:t>ПРЕЗЕНТАЦИЯ</a:t>
            </a:r>
            <a:r>
              <a:rPr sz="3600" spc="-135" dirty="0">
                <a:solidFill>
                  <a:srgbClr val="2B4976"/>
                </a:solidFill>
                <a:latin typeface="Franklin Gothic Medium"/>
                <a:cs typeface="Franklin Gothic Medium"/>
              </a:rPr>
              <a:t> </a:t>
            </a:r>
            <a:r>
              <a:rPr sz="3600" dirty="0">
                <a:solidFill>
                  <a:srgbClr val="2B4976"/>
                </a:solidFill>
                <a:latin typeface="Franklin Gothic Medium"/>
                <a:cs typeface="Franklin Gothic Medium"/>
              </a:rPr>
              <a:t>БЕРЕЖЛИВОГО</a:t>
            </a:r>
            <a:r>
              <a:rPr sz="3600" spc="-175" dirty="0">
                <a:solidFill>
                  <a:srgbClr val="2B4976"/>
                </a:solidFill>
                <a:latin typeface="Franklin Gothic Medium"/>
                <a:cs typeface="Franklin Gothic Medium"/>
              </a:rPr>
              <a:t> </a:t>
            </a:r>
            <a:r>
              <a:rPr sz="3600" spc="-10" dirty="0">
                <a:solidFill>
                  <a:srgbClr val="2B4976"/>
                </a:solidFill>
                <a:latin typeface="Franklin Gothic Medium"/>
                <a:cs typeface="Franklin Gothic Medium"/>
              </a:rPr>
              <a:t>ПРОЕКТА</a:t>
            </a:r>
            <a:endParaRPr sz="3600" dirty="0">
              <a:latin typeface="Franklin Gothic Medium"/>
              <a:cs typeface="Franklin Gothic Medium"/>
            </a:endParaRPr>
          </a:p>
          <a:p>
            <a:pPr marL="1753870" marR="702310" indent="-992505" algn="ctr">
              <a:lnSpc>
                <a:spcPct val="100000"/>
              </a:lnSpc>
              <a:spcBef>
                <a:spcPts val="35"/>
              </a:spcBef>
            </a:pPr>
            <a:r>
              <a:rPr sz="2400" dirty="0">
                <a:solidFill>
                  <a:srgbClr val="2B4976"/>
                </a:solidFill>
                <a:latin typeface="Franklin Gothic Medium"/>
                <a:cs typeface="Franklin Gothic Medium"/>
              </a:rPr>
              <a:t>«ОПТИМИЗАЦИЯ</a:t>
            </a:r>
            <a:r>
              <a:rPr sz="2400" spc="-95" dirty="0">
                <a:solidFill>
                  <a:srgbClr val="2B4976"/>
                </a:solidFill>
                <a:latin typeface="Franklin Gothic Medium"/>
                <a:cs typeface="Franklin Gothic Medium"/>
              </a:rPr>
              <a:t> </a:t>
            </a:r>
            <a:r>
              <a:rPr lang="ru-RU" sz="2400" spc="-95" dirty="0" smtClean="0">
                <a:solidFill>
                  <a:srgbClr val="2B4976"/>
                </a:solidFill>
                <a:latin typeface="Franklin Gothic Medium"/>
                <a:cs typeface="Franklin Gothic Medium"/>
              </a:rPr>
              <a:t>ПРОЦЕССА  </a:t>
            </a:r>
            <a:r>
              <a:rPr sz="2400" dirty="0" smtClean="0">
                <a:solidFill>
                  <a:srgbClr val="2B4976"/>
                </a:solidFill>
                <a:latin typeface="Franklin Gothic Medium"/>
                <a:cs typeface="Franklin Gothic Medium"/>
              </a:rPr>
              <a:t>ПРИ</a:t>
            </a:r>
            <a:r>
              <a:rPr lang="ru-RU" sz="2400" dirty="0" smtClean="0">
                <a:solidFill>
                  <a:srgbClr val="2B4976"/>
                </a:solidFill>
                <a:latin typeface="Franklin Gothic Medium"/>
                <a:cs typeface="Franklin Gothic Medium"/>
              </a:rPr>
              <a:t>Ё</a:t>
            </a:r>
            <a:r>
              <a:rPr sz="2400" dirty="0" smtClean="0">
                <a:solidFill>
                  <a:srgbClr val="2B4976"/>
                </a:solidFill>
                <a:latin typeface="Franklin Gothic Medium"/>
                <a:cs typeface="Franklin Gothic Medium"/>
              </a:rPr>
              <a:t>МА</a:t>
            </a:r>
            <a:r>
              <a:rPr sz="2400" spc="-70" dirty="0" smtClean="0">
                <a:solidFill>
                  <a:srgbClr val="2B4976"/>
                </a:solidFill>
                <a:latin typeface="Franklin Gothic Medium"/>
                <a:cs typeface="Franklin Gothic Medium"/>
              </a:rPr>
              <a:t> </a:t>
            </a:r>
            <a:r>
              <a:rPr lang="ru-RU" sz="2400" spc="-70" dirty="0" smtClean="0">
                <a:solidFill>
                  <a:srgbClr val="2B4976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 smtClean="0">
                <a:solidFill>
                  <a:srgbClr val="2B4976"/>
                </a:solidFill>
                <a:latin typeface="Franklin Gothic Medium"/>
                <a:cs typeface="Franklin Gothic Medium"/>
              </a:rPr>
              <a:t>ДЕТЕЙ</a:t>
            </a:r>
            <a:r>
              <a:rPr sz="2400" spc="-80" dirty="0" smtClean="0">
                <a:solidFill>
                  <a:srgbClr val="2B4976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2B4976"/>
                </a:solidFill>
                <a:latin typeface="Franklin Gothic Medium"/>
                <a:cs typeface="Franklin Gothic Medium"/>
              </a:rPr>
              <a:t>В</a:t>
            </a:r>
            <a:r>
              <a:rPr sz="2400" spc="-70" dirty="0">
                <a:solidFill>
                  <a:srgbClr val="2B4976"/>
                </a:solidFill>
                <a:latin typeface="Franklin Gothic Medium"/>
                <a:cs typeface="Franklin Gothic Medium"/>
              </a:rPr>
              <a:t> </a:t>
            </a:r>
            <a:r>
              <a:rPr lang="ru-RU" sz="2400" spc="-10" dirty="0" smtClean="0">
                <a:solidFill>
                  <a:srgbClr val="2B4976"/>
                </a:solidFill>
                <a:latin typeface="Franklin Gothic Medium"/>
                <a:cs typeface="Franklin Gothic Medium"/>
              </a:rPr>
              <a:t>ДЕТСКИЙ САД</a:t>
            </a:r>
            <a:r>
              <a:rPr sz="2400" spc="-10" dirty="0" smtClean="0">
                <a:solidFill>
                  <a:srgbClr val="2B4976"/>
                </a:solidFill>
                <a:latin typeface="Franklin Gothic Medium"/>
                <a:cs typeface="Franklin Gothic Medium"/>
              </a:rPr>
              <a:t>»</a:t>
            </a:r>
            <a:endParaRPr sz="2400" dirty="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9590" y="5689193"/>
            <a:ext cx="315531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1600" spc="-35" dirty="0" smtClean="0">
                <a:solidFill>
                  <a:srgbClr val="585858"/>
                </a:solidFill>
                <a:latin typeface="Franklin Gothic Medium"/>
                <a:cs typeface="Franklin Gothic Medium"/>
              </a:rPr>
              <a:t>Старший воспитатель:</a:t>
            </a:r>
            <a:r>
              <a:rPr sz="1600" spc="-10" dirty="0" smtClean="0">
                <a:solidFill>
                  <a:srgbClr val="585858"/>
                </a:solidFill>
                <a:latin typeface="Franklin Gothic Medium"/>
                <a:cs typeface="Franklin Gothic Medium"/>
              </a:rPr>
              <a:t>:</a:t>
            </a:r>
            <a:endParaRPr sz="1600" dirty="0">
              <a:latin typeface="Franklin Gothic Medium"/>
              <a:cs typeface="Franklin Gothic Medium"/>
            </a:endParaRPr>
          </a:p>
          <a:p>
            <a:pPr marL="12700">
              <a:lnSpc>
                <a:spcPct val="100000"/>
              </a:lnSpc>
            </a:pPr>
            <a:r>
              <a:rPr lang="ru-RU" sz="1600" b="1" spc="-160" dirty="0" err="1" smtClean="0">
                <a:solidFill>
                  <a:srgbClr val="585858"/>
                </a:solidFill>
                <a:latin typeface="Arial"/>
                <a:cs typeface="Arial"/>
              </a:rPr>
              <a:t>Колпакова</a:t>
            </a:r>
            <a:r>
              <a:rPr lang="ru-RU" sz="1600" b="1" spc="-160" dirty="0" smtClean="0">
                <a:solidFill>
                  <a:srgbClr val="585858"/>
                </a:solidFill>
                <a:latin typeface="Arial"/>
                <a:cs typeface="Arial"/>
              </a:rPr>
              <a:t>  Людмила Александровна</a:t>
            </a:r>
            <a:endParaRPr sz="1600" dirty="0">
              <a:latin typeface="Arial"/>
              <a:cs typeface="Ari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1600200" cy="160020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06171" rIns="0" bIns="0" rtlCol="0">
            <a:spAutoFit/>
          </a:bodyPr>
          <a:lstStyle/>
          <a:p>
            <a:pPr marL="218440">
              <a:lnSpc>
                <a:spcPct val="100000"/>
              </a:lnSpc>
              <a:spcBef>
                <a:spcPts val="100"/>
              </a:spcBef>
            </a:pPr>
            <a:r>
              <a:rPr dirty="0"/>
              <a:t>БЮДЖЕТ</a:t>
            </a:r>
            <a:r>
              <a:rPr spc="-145" dirty="0"/>
              <a:t> </a:t>
            </a:r>
            <a:r>
              <a:rPr spc="-10" dirty="0"/>
              <a:t>ПРОЕКТА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1600" y="1262125"/>
          <a:ext cx="8856342" cy="2992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3065"/>
                <a:gridCol w="3072130"/>
                <a:gridCol w="892810"/>
                <a:gridCol w="839469"/>
                <a:gridCol w="709295"/>
                <a:gridCol w="713104"/>
                <a:gridCol w="834390"/>
                <a:gridCol w="753745"/>
                <a:gridCol w="648334"/>
              </a:tblGrid>
              <a:tr h="49149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8110">
                        <a:lnSpc>
                          <a:spcPct val="100000"/>
                        </a:lnSpc>
                      </a:pPr>
                      <a:r>
                        <a:rPr sz="1200" b="1" spc="-50" dirty="0">
                          <a:latin typeface="Arial"/>
                          <a:cs typeface="Arial"/>
                        </a:rPr>
                        <a:t>№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latin typeface="Arial"/>
                          <a:cs typeface="Arial"/>
                        </a:rPr>
                        <a:t>Наименование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61290" marR="154940" indent="31750" algn="just">
                        <a:lnSpc>
                          <a:spcPct val="100000"/>
                        </a:lnSpc>
                      </a:pPr>
                      <a:r>
                        <a:rPr sz="1200" b="1" spc="-100" dirty="0">
                          <a:latin typeface="Arial"/>
                          <a:cs typeface="Arial"/>
                        </a:rPr>
                        <a:t>Бюджет </a:t>
                      </a:r>
                      <a:r>
                        <a:rPr sz="1200" b="1" spc="-85" dirty="0">
                          <a:latin typeface="Arial"/>
                          <a:cs typeface="Arial"/>
                        </a:rPr>
                        <a:t>проекта, </a:t>
                      </a:r>
                      <a:r>
                        <a:rPr sz="1200" b="1" spc="-20" dirty="0">
                          <a:latin typeface="Arial"/>
                          <a:cs typeface="Arial"/>
                        </a:rPr>
                        <a:t>тыс. руб.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387350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200" b="1" spc="-135" dirty="0">
                          <a:latin typeface="Arial"/>
                          <a:cs typeface="Arial"/>
                        </a:rPr>
                        <a:t>Бюджетные</a:t>
                      </a:r>
                      <a:r>
                        <a:rPr sz="12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источники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504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252729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200" b="1" spc="-114" dirty="0">
                          <a:latin typeface="Arial"/>
                          <a:cs typeface="Arial"/>
                        </a:rPr>
                        <a:t>Внебюджетные</a:t>
                      </a:r>
                      <a:r>
                        <a:rPr sz="12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источники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504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78676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13360" marR="143510" indent="-60960">
                        <a:lnSpc>
                          <a:spcPct val="100000"/>
                        </a:lnSpc>
                      </a:pPr>
                      <a:r>
                        <a:rPr sz="1200" b="1" spc="-114" dirty="0">
                          <a:latin typeface="Arial"/>
                          <a:cs typeface="Arial"/>
                        </a:rPr>
                        <a:t>федера- </a:t>
                      </a:r>
                      <a:r>
                        <a:rPr sz="1200" b="1" spc="-65" dirty="0">
                          <a:latin typeface="Arial"/>
                          <a:cs typeface="Arial"/>
                        </a:rPr>
                        <a:t>льный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31775" marR="107950" indent="-114300">
                        <a:lnSpc>
                          <a:spcPct val="100000"/>
                        </a:lnSpc>
                      </a:pPr>
                      <a:r>
                        <a:rPr sz="1200" b="1" spc="-120" dirty="0">
                          <a:latin typeface="Arial"/>
                          <a:cs typeface="Arial"/>
                        </a:rPr>
                        <a:t>област- </a:t>
                      </a:r>
                      <a:r>
                        <a:rPr sz="1200" b="1" spc="-25" dirty="0">
                          <a:latin typeface="Arial"/>
                          <a:cs typeface="Arial"/>
                        </a:rPr>
                        <a:t>ной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latin typeface="Arial"/>
                          <a:cs typeface="Arial"/>
                        </a:rPr>
                        <a:t>местный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225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2100" marR="111125" indent="-170815">
                        <a:lnSpc>
                          <a:spcPts val="1440"/>
                        </a:lnSpc>
                        <a:spcBef>
                          <a:spcPts val="15"/>
                        </a:spcBef>
                      </a:pPr>
                      <a:r>
                        <a:rPr sz="1200" b="1" spc="-110" dirty="0">
                          <a:latin typeface="Arial"/>
                          <a:cs typeface="Arial"/>
                        </a:rPr>
                        <a:t>средства </a:t>
                      </a:r>
                      <a:r>
                        <a:rPr sz="1200" b="1" spc="-20" dirty="0">
                          <a:latin typeface="Arial"/>
                          <a:cs typeface="Arial"/>
                        </a:rPr>
                        <a:t>хоз.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125730">
                        <a:lnSpc>
                          <a:spcPts val="1390"/>
                        </a:lnSpc>
                      </a:pPr>
                      <a:r>
                        <a:rPr sz="1200" b="1" spc="-10" dirty="0">
                          <a:latin typeface="Arial"/>
                          <a:cs typeface="Arial"/>
                        </a:rPr>
                        <a:t>субъекта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1605" marR="133985" indent="1270" algn="ctr">
                        <a:lnSpc>
                          <a:spcPts val="1440"/>
                        </a:lnSpc>
                        <a:spcBef>
                          <a:spcPts val="15"/>
                        </a:spcBef>
                      </a:pPr>
                      <a:r>
                        <a:rPr sz="1200" b="1" spc="-10" dirty="0">
                          <a:latin typeface="Arial"/>
                          <a:cs typeface="Arial"/>
                        </a:rPr>
                        <a:t>заем- </a:t>
                      </a:r>
                      <a:r>
                        <a:rPr sz="1200" b="1" spc="-25" dirty="0">
                          <a:latin typeface="Arial"/>
                          <a:cs typeface="Arial"/>
                        </a:rPr>
                        <a:t>ные </a:t>
                      </a:r>
                      <a:r>
                        <a:rPr sz="1200" b="1" spc="-125" dirty="0">
                          <a:latin typeface="Arial"/>
                          <a:cs typeface="Arial"/>
                        </a:rPr>
                        <a:t>средст-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395"/>
                        </a:lnSpc>
                      </a:pPr>
                      <a:r>
                        <a:rPr sz="1200" b="1" spc="-25" dirty="0">
                          <a:latin typeface="Arial"/>
                          <a:cs typeface="Arial"/>
                        </a:rPr>
                        <a:t>ва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5740" marR="174625" indent="-21590">
                        <a:lnSpc>
                          <a:spcPts val="1440"/>
                        </a:lnSpc>
                        <a:spcBef>
                          <a:spcPts val="15"/>
                        </a:spcBef>
                      </a:pPr>
                      <a:r>
                        <a:rPr sz="1200" b="1" spc="-114" dirty="0">
                          <a:latin typeface="Arial"/>
                          <a:cs typeface="Arial"/>
                        </a:rPr>
                        <a:t>про- </a:t>
                      </a:r>
                      <a:r>
                        <a:rPr sz="1200" b="1" spc="-40" dirty="0">
                          <a:latin typeface="Arial"/>
                          <a:cs typeface="Arial"/>
                        </a:rPr>
                        <a:t>чие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48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Franklin Gothic Medium"/>
                          <a:cs typeface="Franklin Gothic Medium"/>
                        </a:rPr>
                        <a:t>1.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6159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1280" algn="just">
                        <a:lnSpc>
                          <a:spcPct val="100000"/>
                        </a:lnSpc>
                        <a:spcBef>
                          <a:spcPts val="425"/>
                        </a:spcBef>
                        <a:tabLst>
                          <a:tab pos="1854835" algn="l"/>
                        </a:tabLst>
                      </a:pPr>
                      <a:r>
                        <a:rPr sz="1200" spc="-10" dirty="0">
                          <a:latin typeface="Franklin Gothic Medium"/>
                          <a:cs typeface="Franklin Gothic Medium"/>
                        </a:rPr>
                        <a:t>Проведение</a:t>
                      </a:r>
                      <a:r>
                        <a:rPr sz="1200" dirty="0">
                          <a:latin typeface="Franklin Gothic Medium"/>
                          <a:cs typeface="Franklin Gothic Medium"/>
                        </a:rPr>
                        <a:t>	</a:t>
                      </a:r>
                      <a:r>
                        <a:rPr sz="1200" spc="-25" dirty="0">
                          <a:latin typeface="Franklin Gothic Medium"/>
                          <a:cs typeface="Franklin Gothic Medium"/>
                        </a:rPr>
                        <a:t>организационно- </a:t>
                      </a:r>
                      <a:r>
                        <a:rPr sz="1200" dirty="0">
                          <a:latin typeface="Franklin Gothic Medium"/>
                          <a:cs typeface="Franklin Gothic Medium"/>
                        </a:rPr>
                        <a:t>подготовительных</a:t>
                      </a:r>
                      <a:r>
                        <a:rPr sz="1200" spc="465" dirty="0">
                          <a:latin typeface="Franklin Gothic Medium"/>
                          <a:cs typeface="Franklin Gothic Medium"/>
                        </a:rPr>
                        <a:t>   </a:t>
                      </a:r>
                      <a:r>
                        <a:rPr sz="1200" dirty="0">
                          <a:latin typeface="Franklin Gothic Medium"/>
                          <a:cs typeface="Franklin Gothic Medium"/>
                        </a:rPr>
                        <a:t>мероприятий</a:t>
                      </a:r>
                      <a:r>
                        <a:rPr sz="1200" spc="470" dirty="0">
                          <a:latin typeface="Franklin Gothic Medium"/>
                          <a:cs typeface="Franklin Gothic Medium"/>
                        </a:rPr>
                        <a:t>   </a:t>
                      </a:r>
                      <a:r>
                        <a:rPr sz="1200" spc="-25" dirty="0">
                          <a:latin typeface="Franklin Gothic Medium"/>
                          <a:cs typeface="Franklin Gothic Medium"/>
                        </a:rPr>
                        <a:t>по улучшению</a:t>
                      </a:r>
                      <a:r>
                        <a:rPr sz="1200" spc="-3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200" spc="-10" dirty="0">
                          <a:latin typeface="Franklin Gothic Medium"/>
                          <a:cs typeface="Franklin Gothic Medium"/>
                        </a:rPr>
                        <a:t>процесса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29845" algn="ctr">
                        <a:lnSpc>
                          <a:spcPct val="100000"/>
                        </a:lnSpc>
                      </a:pPr>
                      <a:r>
                        <a:rPr sz="1200" b="1" spc="-5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159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27305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Franklin Gothic Medium"/>
                          <a:cs typeface="Franklin Gothic Medium"/>
                        </a:rPr>
                        <a:t>0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6159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27940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Franklin Gothic Medium"/>
                          <a:cs typeface="Franklin Gothic Medium"/>
                        </a:rPr>
                        <a:t>0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6159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26670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Franklin Gothic Medium"/>
                          <a:cs typeface="Franklin Gothic Medium"/>
                        </a:rPr>
                        <a:t>0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6159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28575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Franklin Gothic Medium"/>
                          <a:cs typeface="Franklin Gothic Medium"/>
                        </a:rPr>
                        <a:t>0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6159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26034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Franklin Gothic Medium"/>
                          <a:cs typeface="Franklin Gothic Medium"/>
                        </a:rPr>
                        <a:t>0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6159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27940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Franklin Gothic Medium"/>
                          <a:cs typeface="Franklin Gothic Medium"/>
                        </a:rPr>
                        <a:t>0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6159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883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Franklin Gothic Medium"/>
                          <a:cs typeface="Franklin Gothic Medium"/>
                        </a:rPr>
                        <a:t>2.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736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0645">
                        <a:lnSpc>
                          <a:spcPct val="100000"/>
                        </a:lnSpc>
                        <a:spcBef>
                          <a:spcPts val="1240"/>
                        </a:spcBef>
                        <a:tabLst>
                          <a:tab pos="941705" algn="l"/>
                          <a:tab pos="1950720" algn="l"/>
                          <a:tab pos="2240280" algn="l"/>
                        </a:tabLst>
                      </a:pPr>
                      <a:r>
                        <a:rPr sz="1200" spc="-10" dirty="0">
                          <a:latin typeface="Franklin Gothic Medium"/>
                          <a:cs typeface="Franklin Gothic Medium"/>
                        </a:rPr>
                        <a:t>Апробация</a:t>
                      </a:r>
                      <a:r>
                        <a:rPr sz="1200" dirty="0">
                          <a:latin typeface="Franklin Gothic Medium"/>
                          <a:cs typeface="Franklin Gothic Medium"/>
                        </a:rPr>
                        <a:t>	</a:t>
                      </a:r>
                      <a:r>
                        <a:rPr sz="1200" spc="-10" dirty="0">
                          <a:latin typeface="Franklin Gothic Medium"/>
                          <a:cs typeface="Franklin Gothic Medium"/>
                        </a:rPr>
                        <a:t>мероприятий</a:t>
                      </a:r>
                      <a:r>
                        <a:rPr sz="1200" dirty="0">
                          <a:latin typeface="Franklin Gothic Medium"/>
                          <a:cs typeface="Franklin Gothic Medium"/>
                        </a:rPr>
                        <a:t>	</a:t>
                      </a:r>
                      <a:r>
                        <a:rPr sz="1200" spc="-25" dirty="0">
                          <a:latin typeface="Franklin Gothic Medium"/>
                          <a:cs typeface="Franklin Gothic Medium"/>
                        </a:rPr>
                        <a:t>по</a:t>
                      </a:r>
                      <a:r>
                        <a:rPr sz="1200" dirty="0">
                          <a:latin typeface="Franklin Gothic Medium"/>
                          <a:cs typeface="Franklin Gothic Medium"/>
                        </a:rPr>
                        <a:t>	</a:t>
                      </a:r>
                      <a:r>
                        <a:rPr sz="1200" spc="-30" dirty="0">
                          <a:latin typeface="Franklin Gothic Medium"/>
                          <a:cs typeface="Franklin Gothic Medium"/>
                        </a:rPr>
                        <a:t>улучшению </a:t>
                      </a:r>
                      <a:r>
                        <a:rPr sz="1200" spc="-10" dirty="0">
                          <a:latin typeface="Franklin Gothic Medium"/>
                          <a:cs typeface="Franklin Gothic Medium"/>
                        </a:rPr>
                        <a:t>процесса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157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29845" algn="ctr">
                        <a:lnSpc>
                          <a:spcPct val="100000"/>
                        </a:lnSpc>
                      </a:pPr>
                      <a:r>
                        <a:rPr sz="1200" b="1" spc="-5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736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27305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Franklin Gothic Medium"/>
                          <a:cs typeface="Franklin Gothic Medium"/>
                        </a:rPr>
                        <a:t>0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736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27940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Franklin Gothic Medium"/>
                          <a:cs typeface="Franklin Gothic Medium"/>
                        </a:rPr>
                        <a:t>0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736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26670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Franklin Gothic Medium"/>
                          <a:cs typeface="Franklin Gothic Medium"/>
                        </a:rPr>
                        <a:t>0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736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28575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Franklin Gothic Medium"/>
                          <a:cs typeface="Franklin Gothic Medium"/>
                        </a:rPr>
                        <a:t>0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736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26034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Franklin Gothic Medium"/>
                          <a:cs typeface="Franklin Gothic Medium"/>
                        </a:rPr>
                        <a:t>0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736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27940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Franklin Gothic Medium"/>
                          <a:cs typeface="Franklin Gothic Medium"/>
                        </a:rPr>
                        <a:t>0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736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068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1200" b="1" spc="-10" dirty="0">
                          <a:latin typeface="Arial"/>
                          <a:cs typeface="Arial"/>
                        </a:rPr>
                        <a:t>Всего: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850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9845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1200" b="1" spc="-5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901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9845" algn="ctr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1200" b="1" spc="-5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850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7940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1200" b="1" spc="-5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901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9845" algn="ctr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1200" b="1" spc="-5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850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1200" b="1" spc="-5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850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1200" b="1" spc="-5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850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7940" algn="ctr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1200" b="1" spc="-5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850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11658"/>
            <a:ext cx="337121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КОМАНДА</a:t>
            </a:r>
            <a:r>
              <a:rPr spc="-150" dirty="0"/>
              <a:t> </a:t>
            </a:r>
            <a:r>
              <a:rPr spc="-10" dirty="0"/>
              <a:t>ПРОЕКТА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50837" y="1116075"/>
          <a:ext cx="8643620" cy="4032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5450"/>
                <a:gridCol w="1789430"/>
                <a:gridCol w="3500120"/>
                <a:gridCol w="2928620"/>
              </a:tblGrid>
              <a:tr h="3352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b="1" spc="-50" dirty="0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№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b="1" spc="-25" dirty="0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ФИО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5330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b="1" spc="-120" dirty="0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Должность</a:t>
                      </a:r>
                      <a:r>
                        <a:rPr sz="1000" b="1" spc="-20" dirty="0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95" dirty="0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и</a:t>
                      </a:r>
                      <a:r>
                        <a:rPr sz="1000" b="1" spc="35" dirty="0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85" dirty="0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основное</a:t>
                      </a:r>
                      <a:r>
                        <a:rPr sz="1000" b="1" spc="-25" dirty="0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80" dirty="0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место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 работы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b="1" spc="-105" dirty="0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Выполняемые</a:t>
                      </a:r>
                      <a:r>
                        <a:rPr sz="1000" b="1" spc="-25" dirty="0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0" dirty="0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в</a:t>
                      </a:r>
                      <a:r>
                        <a:rPr sz="1000" b="1" dirty="0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75" dirty="0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проекте</a:t>
                      </a:r>
                      <a:r>
                        <a:rPr sz="1000" b="1" spc="-35" dirty="0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работы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r>
                        <a:rPr sz="1100" spc="-25" dirty="0">
                          <a:solidFill>
                            <a:srgbClr val="1C1C1C"/>
                          </a:solidFill>
                          <a:latin typeface="Arial" pitchFamily="34" charset="0"/>
                          <a:cs typeface="Arial" pitchFamily="34" charset="0"/>
                        </a:rPr>
                        <a:t>1.</a:t>
                      </a:r>
                      <a:endParaRPr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139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endParaRPr sz="11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91440" marR="619125" algn="ctr">
                        <a:lnSpc>
                          <a:spcPct val="100000"/>
                        </a:lnSpc>
                      </a:pPr>
                      <a:r>
                        <a:rPr lang="ru-RU" sz="1100" spc="-10" dirty="0" err="1" smtClean="0">
                          <a:latin typeface="Arial" pitchFamily="34" charset="0"/>
                          <a:cs typeface="Arial" pitchFamily="34" charset="0"/>
                        </a:rPr>
                        <a:t>Колпакова</a:t>
                      </a:r>
                      <a:r>
                        <a:rPr lang="ru-RU" sz="1100" spc="-10" dirty="0" smtClean="0">
                          <a:latin typeface="Arial" pitchFamily="34" charset="0"/>
                          <a:cs typeface="Arial" pitchFamily="34" charset="0"/>
                        </a:rPr>
                        <a:t> Людмила Александровна</a:t>
                      </a:r>
                      <a:endParaRPr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85090"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100" dirty="0">
                          <a:latin typeface="Arial" pitchFamily="34" charset="0"/>
                          <a:cs typeface="Arial" pitchFamily="34" charset="0"/>
                        </a:rPr>
                        <a:t>Старший</a:t>
                      </a:r>
                      <a:r>
                        <a:rPr sz="1100" spc="39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100" dirty="0" err="1">
                          <a:latin typeface="Arial" pitchFamily="34" charset="0"/>
                          <a:cs typeface="Arial" pitchFamily="34" charset="0"/>
                        </a:rPr>
                        <a:t>воспитатель</a:t>
                      </a:r>
                      <a:r>
                        <a:rPr sz="1100" spc="40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МБДОУ </a:t>
                      </a:r>
                      <a:r>
                        <a:rPr lang="ru-RU" sz="1100" dirty="0" err="1" smtClean="0">
                          <a:latin typeface="Arial" pitchFamily="34" charset="0"/>
                          <a:cs typeface="Arial" pitchFamily="34" charset="0"/>
                        </a:rPr>
                        <a:t>д</a:t>
                      </a:r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/сад № 10 «Светлячок» муниципального образования город-курорт  Анапа</a:t>
                      </a:r>
                      <a:endParaRPr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endParaRPr sz="11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-20" dirty="0">
                          <a:latin typeface="Arial" pitchFamily="34" charset="0"/>
                          <a:cs typeface="Arial" pitchFamily="34" charset="0"/>
                        </a:rPr>
                        <a:t>Руководитель</a:t>
                      </a:r>
                      <a:r>
                        <a:rPr sz="1100" spc="2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100" spc="-10" dirty="0">
                          <a:latin typeface="Arial" pitchFamily="34" charset="0"/>
                          <a:cs typeface="Arial" pitchFamily="34" charset="0"/>
                        </a:rPr>
                        <a:t>проекта</a:t>
                      </a:r>
                      <a:endParaRPr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0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endParaRPr sz="110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-25" dirty="0">
                          <a:solidFill>
                            <a:srgbClr val="1C1C1C"/>
                          </a:solidFill>
                          <a:latin typeface="Arial" pitchFamily="34" charset="0"/>
                          <a:cs typeface="Arial" pitchFamily="34" charset="0"/>
                        </a:rPr>
                        <a:t>2.</a:t>
                      </a:r>
                      <a:endParaRPr sz="11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91440" marR="608330" algn="ctr">
                        <a:lnSpc>
                          <a:spcPct val="100000"/>
                        </a:lnSpc>
                      </a:pPr>
                      <a:r>
                        <a:rPr lang="ru-RU" sz="1100" spc="-20" dirty="0" smtClean="0">
                          <a:latin typeface="Arial" pitchFamily="34" charset="0"/>
                          <a:cs typeface="Arial" pitchFamily="34" charset="0"/>
                        </a:rPr>
                        <a:t>Чечулина Татьяна Григорьевна</a:t>
                      </a:r>
                      <a:endParaRPr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91440" marR="85090"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Старший</a:t>
                      </a:r>
                      <a:r>
                        <a:rPr lang="ru-RU" sz="1100" spc="39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воспитатель</a:t>
                      </a:r>
                      <a:r>
                        <a:rPr lang="ru-RU" sz="1100" spc="405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МБДОУ </a:t>
                      </a:r>
                      <a:r>
                        <a:rPr lang="ru-RU" sz="1100" dirty="0" err="1" smtClean="0">
                          <a:latin typeface="Arial" pitchFamily="34" charset="0"/>
                          <a:cs typeface="Arial" pitchFamily="34" charset="0"/>
                        </a:rPr>
                        <a:t>д</a:t>
                      </a:r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/сад № 10 «Светлячок» муниципального образования город-курорт  Анапа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4780" marR="137795" indent="213360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100" dirty="0">
                          <a:latin typeface="Arial" pitchFamily="34" charset="0"/>
                          <a:cs typeface="Arial" pitchFamily="34" charset="0"/>
                        </a:rPr>
                        <a:t>Член</a:t>
                      </a:r>
                      <a:r>
                        <a:rPr sz="1100" spc="-10" dirty="0">
                          <a:latin typeface="Arial" pitchFamily="34" charset="0"/>
                          <a:cs typeface="Arial" pitchFamily="34" charset="0"/>
                        </a:rPr>
                        <a:t> рабочей</a:t>
                      </a:r>
                      <a:r>
                        <a:rPr sz="1100" spc="-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100" spc="-20" dirty="0">
                          <a:latin typeface="Arial" pitchFamily="34" charset="0"/>
                          <a:cs typeface="Arial" pitchFamily="34" charset="0"/>
                        </a:rPr>
                        <a:t>группы,</a:t>
                      </a:r>
                      <a:r>
                        <a:rPr sz="1100" spc="-1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100" spc="-25" dirty="0">
                          <a:latin typeface="Arial" pitchFamily="34" charset="0"/>
                          <a:cs typeface="Arial" pitchFamily="34" charset="0"/>
                        </a:rPr>
                        <a:t>ответственный</a:t>
                      </a:r>
                      <a:r>
                        <a:rPr sz="1100" spc="3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100" spc="-25" dirty="0">
                          <a:latin typeface="Arial" pitchFamily="34" charset="0"/>
                          <a:cs typeface="Arial" pitchFamily="34" charset="0"/>
                        </a:rPr>
                        <a:t>за </a:t>
                      </a:r>
                      <a:r>
                        <a:rPr sz="1100" spc="-10" dirty="0">
                          <a:latin typeface="Arial" pitchFamily="34" charset="0"/>
                          <a:cs typeface="Arial" pitchFamily="34" charset="0"/>
                        </a:rPr>
                        <a:t>разработку</a:t>
                      </a:r>
                      <a:r>
                        <a:rPr sz="1100" spc="21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100" spc="-20" dirty="0">
                          <a:latin typeface="Arial" pitchFamily="34" charset="0"/>
                          <a:cs typeface="Arial" pitchFamily="34" charset="0"/>
                        </a:rPr>
                        <a:t>системы</a:t>
                      </a:r>
                      <a:r>
                        <a:rPr sz="1100" spc="-1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100" spc="-20" dirty="0">
                          <a:latin typeface="Arial" pitchFamily="34" charset="0"/>
                          <a:cs typeface="Arial" pitchFamily="34" charset="0"/>
                        </a:rPr>
                        <a:t>навигации</a:t>
                      </a:r>
                      <a:r>
                        <a:rPr sz="1100" dirty="0">
                          <a:latin typeface="Arial" pitchFamily="34" charset="0"/>
                          <a:cs typeface="Arial" pitchFamily="34" charset="0"/>
                        </a:rPr>
                        <a:t> в</a:t>
                      </a:r>
                      <a:r>
                        <a:rPr sz="1100" spc="-2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100" dirty="0" smtClean="0">
                          <a:latin typeface="Arial" pitchFamily="34" charset="0"/>
                          <a:cs typeface="Arial" pitchFamily="34" charset="0"/>
                        </a:rPr>
                        <a:t>ДОУ,</a:t>
                      </a:r>
                      <a:r>
                        <a:rPr sz="1100" spc="-3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100" spc="-10" dirty="0" err="1" smtClean="0">
                          <a:latin typeface="Arial" pitchFamily="34" charset="0"/>
                          <a:cs typeface="Arial" pitchFamily="34" charset="0"/>
                        </a:rPr>
                        <a:t>перечня</a:t>
                      </a:r>
                      <a:endParaRPr sz="11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63525" algn="ctr">
                        <a:lnSpc>
                          <a:spcPct val="100000"/>
                        </a:lnSpc>
                      </a:pPr>
                      <a:r>
                        <a:rPr sz="1100" spc="-20" dirty="0" err="1" smtClean="0">
                          <a:latin typeface="Arial" pitchFamily="34" charset="0"/>
                          <a:cs typeface="Arial" pitchFamily="34" charset="0"/>
                        </a:rPr>
                        <a:t>документов</a:t>
                      </a:r>
                      <a:r>
                        <a:rPr sz="1100" spc="5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100" dirty="0" err="1" smtClean="0">
                          <a:latin typeface="Arial" pitchFamily="34" charset="0"/>
                          <a:cs typeface="Arial" pitchFamily="34" charset="0"/>
                        </a:rPr>
                        <a:t>для</a:t>
                      </a:r>
                      <a:r>
                        <a:rPr sz="1100" spc="-45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100" spc="-10" dirty="0" err="1" smtClean="0">
                          <a:latin typeface="Arial" pitchFamily="34" charset="0"/>
                          <a:cs typeface="Arial" pitchFamily="34" charset="0"/>
                        </a:rPr>
                        <a:t>родителей</a:t>
                      </a:r>
                      <a:r>
                        <a:rPr sz="1100" spc="1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100" dirty="0" err="1" smtClean="0">
                          <a:latin typeface="Arial" pitchFamily="34" charset="0"/>
                          <a:cs typeface="Arial" pitchFamily="34" charset="0"/>
                        </a:rPr>
                        <a:t>по</a:t>
                      </a:r>
                      <a:r>
                        <a:rPr sz="1100" spc="-4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100" spc="-10" dirty="0" err="1" smtClean="0">
                          <a:latin typeface="Arial" pitchFamily="34" charset="0"/>
                          <a:cs typeface="Arial" pitchFamily="34" charset="0"/>
                        </a:rPr>
                        <a:t>приему</a:t>
                      </a:r>
                      <a:r>
                        <a:rPr sz="1100" spc="-5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100" dirty="0" smtClean="0">
                          <a:latin typeface="Arial" pitchFamily="34" charset="0"/>
                          <a:cs typeface="Arial" pitchFamily="34" charset="0"/>
                        </a:rPr>
                        <a:t>в</a:t>
                      </a:r>
                      <a:r>
                        <a:rPr sz="1100" spc="-4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100" spc="-25" dirty="0" smtClean="0">
                          <a:latin typeface="Arial" pitchFamily="34" charset="0"/>
                          <a:cs typeface="Arial" pitchFamily="34" charset="0"/>
                        </a:rPr>
                        <a:t>ДОУ</a:t>
                      </a:r>
                      <a:endParaRPr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089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endParaRPr sz="11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spc="-25" dirty="0" smtClean="0">
                          <a:solidFill>
                            <a:srgbClr val="1C1C1C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sz="1100" spc="-25" dirty="0" smtClean="0">
                          <a:solidFill>
                            <a:srgbClr val="1C1C1C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793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spc="-10" dirty="0" smtClean="0">
                          <a:solidFill>
                            <a:srgbClr val="1C1C1C"/>
                          </a:solidFill>
                          <a:latin typeface="Arial" pitchFamily="34" charset="0"/>
                          <a:cs typeface="Arial" pitchFamily="34" charset="0"/>
                        </a:rPr>
                        <a:t>Белоконь Елена Борисовна</a:t>
                      </a:r>
                      <a:endParaRPr lang="ru-RU" sz="11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Специалист по охране труда  </a:t>
                      </a:r>
                      <a:r>
                        <a:rPr lang="ru-RU" sz="1100" spc="-10" dirty="0" smtClean="0">
                          <a:solidFill>
                            <a:srgbClr val="1C1C1C"/>
                          </a:solidFill>
                          <a:latin typeface="Arial" pitchFamily="34" charset="0"/>
                          <a:cs typeface="Arial" pitchFamily="34" charset="0"/>
                        </a:rPr>
                        <a:t>Белоконь Елена Борисовна </a:t>
                      </a:r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МБДОУ </a:t>
                      </a:r>
                      <a:r>
                        <a:rPr lang="ru-RU" sz="1100" dirty="0" err="1" smtClean="0">
                          <a:latin typeface="Arial" pitchFamily="34" charset="0"/>
                          <a:cs typeface="Arial" pitchFamily="34" charset="0"/>
                        </a:rPr>
                        <a:t>д</a:t>
                      </a:r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/сад № 10 «Светлячок» муниципального образования город-курорт  Анапа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0335" marR="13144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Член рабочей группы, ответственный за разработку системы</a:t>
                      </a:r>
                      <a:r>
                        <a:rPr lang="ru-RU" sz="1100" spc="-3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spc="-10" dirty="0" smtClean="0">
                          <a:latin typeface="Arial" pitchFamily="34" charset="0"/>
                          <a:cs typeface="Arial" pitchFamily="34" charset="0"/>
                        </a:rPr>
                        <a:t>навигации </a:t>
                      </a:r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при</a:t>
                      </a:r>
                      <a:r>
                        <a:rPr lang="ru-RU" sz="1100" spc="-2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входе</a:t>
                      </a:r>
                      <a:r>
                        <a:rPr lang="ru-RU" sz="1100" spc="-25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spc="-50" dirty="0" smtClean="0">
                          <a:latin typeface="Arial" pitchFamily="34" charset="0"/>
                          <a:cs typeface="Arial" pitchFamily="34" charset="0"/>
                        </a:rPr>
                        <a:t>в</a:t>
                      </a:r>
                      <a:endParaRPr lang="ru-RU" sz="11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24154" marR="213995" algn="ctr">
                        <a:lnSpc>
                          <a:spcPct val="100000"/>
                        </a:lnSpc>
                      </a:pPr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учреждение</a:t>
                      </a:r>
                      <a:r>
                        <a:rPr lang="ru-RU" sz="1100" spc="-25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  <a:r>
                        <a:rPr lang="ru-RU" sz="1100" spc="-25" dirty="0" smtClean="0">
                          <a:latin typeface="Arial" pitchFamily="34" charset="0"/>
                          <a:cs typeface="Arial" pitchFamily="34" charset="0"/>
                        </a:rPr>
                        <a:t> на </a:t>
                      </a:r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первом</a:t>
                      </a:r>
                      <a:r>
                        <a:rPr lang="ru-RU" sz="1100" spc="-25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spc="-10" dirty="0" smtClean="0">
                          <a:latin typeface="Arial" pitchFamily="34" charset="0"/>
                          <a:cs typeface="Arial" pitchFamily="34" charset="0"/>
                        </a:rPr>
                        <a:t>этаже учреждения</a:t>
                      </a:r>
                      <a:endParaRPr lang="ru-RU" sz="11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44780" marR="137795" indent="213360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endParaRPr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089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endParaRPr sz="11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spc="-25" dirty="0" smtClean="0">
                          <a:solidFill>
                            <a:srgbClr val="1C1C1C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sz="1100" spc="-25" dirty="0" smtClean="0">
                          <a:solidFill>
                            <a:srgbClr val="1C1C1C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793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ru-RU" sz="1100" dirty="0" err="1" smtClean="0">
                          <a:latin typeface="Arial" pitchFamily="34" charset="0"/>
                          <a:cs typeface="Arial" pitchFamily="34" charset="0"/>
                        </a:rPr>
                        <a:t>Аралова</a:t>
                      </a:r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 Оксана Викторовна</a:t>
                      </a:r>
                      <a:endParaRPr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793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Специалист отдела кадров МБДОУ </a:t>
                      </a:r>
                      <a:r>
                        <a:rPr lang="ru-RU" sz="1100" dirty="0" err="1" smtClean="0">
                          <a:latin typeface="Arial" pitchFamily="34" charset="0"/>
                          <a:cs typeface="Arial" pitchFamily="34" charset="0"/>
                        </a:rPr>
                        <a:t>д</a:t>
                      </a:r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/сад № 10 «Светлячок» муниципального образования город-курорт  Анапа</a:t>
                      </a:r>
                      <a:endParaRPr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9690" marR="49530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itchFamily="34" charset="0"/>
                          <a:cs typeface="Arial" pitchFamily="34" charset="0"/>
                        </a:rPr>
                        <a:t>Член</a:t>
                      </a:r>
                      <a:r>
                        <a:rPr sz="1100" spc="-10" dirty="0">
                          <a:latin typeface="Arial" pitchFamily="34" charset="0"/>
                          <a:cs typeface="Arial" pitchFamily="34" charset="0"/>
                        </a:rPr>
                        <a:t> рабочей</a:t>
                      </a:r>
                      <a:r>
                        <a:rPr sz="1100" spc="-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100" spc="-20" dirty="0">
                          <a:latin typeface="Arial" pitchFamily="34" charset="0"/>
                          <a:cs typeface="Arial" pitchFamily="34" charset="0"/>
                        </a:rPr>
                        <a:t>группы,</a:t>
                      </a:r>
                      <a:r>
                        <a:rPr sz="1100" spc="-1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spc="-10" dirty="0" smtClean="0">
                          <a:latin typeface="Arial" pitchFamily="34" charset="0"/>
                          <a:cs typeface="Arial" pitchFamily="34" charset="0"/>
                        </a:rPr>
                        <a:t>ответственный за с</a:t>
                      </a:r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оставление</a:t>
                      </a:r>
                      <a:r>
                        <a:rPr lang="ru-RU" sz="1100" spc="-4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списка-</a:t>
                      </a:r>
                      <a:r>
                        <a:rPr lang="ru-RU" sz="1100" spc="-55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spc="-10" dirty="0" smtClean="0">
                          <a:latin typeface="Arial" pitchFamily="34" charset="0"/>
                          <a:cs typeface="Arial" pitchFamily="34" charset="0"/>
                        </a:rPr>
                        <a:t>перечня </a:t>
                      </a:r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документов</a:t>
                      </a:r>
                      <a:r>
                        <a:rPr lang="ru-RU" sz="1100" spc="-3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ru-RU" sz="1100" spc="-2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spc="-10" dirty="0" smtClean="0">
                          <a:latin typeface="Arial" pitchFamily="34" charset="0"/>
                          <a:cs typeface="Arial" pitchFamily="34" charset="0"/>
                        </a:rPr>
                        <a:t>необходимых</a:t>
                      </a:r>
                      <a:endParaRPr lang="ru-RU" sz="11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340" marR="172720" indent="2540" algn="ctr">
                        <a:lnSpc>
                          <a:spcPct val="100000"/>
                        </a:lnSpc>
                      </a:pPr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для</a:t>
                      </a:r>
                      <a:r>
                        <a:rPr lang="ru-RU" sz="1100" spc="-5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поступления</a:t>
                      </a:r>
                      <a:r>
                        <a:rPr lang="ru-RU" sz="1100" spc="-35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spc="-50" dirty="0" smtClean="0">
                          <a:latin typeface="Arial" pitchFamily="34" charset="0"/>
                          <a:cs typeface="Arial" pitchFamily="34" charset="0"/>
                        </a:rPr>
                        <a:t>в </a:t>
                      </a:r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дошкольное</a:t>
                      </a:r>
                      <a:r>
                        <a:rPr lang="ru-RU" sz="1100" spc="-35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spc="-10" dirty="0" smtClean="0">
                          <a:latin typeface="Arial" pitchFamily="34" charset="0"/>
                          <a:cs typeface="Arial" pitchFamily="34" charset="0"/>
                        </a:rPr>
                        <a:t>учреждение</a:t>
                      </a:r>
                      <a:endParaRPr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-61468"/>
            <a:ext cx="347027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КАРТОЧКА</a:t>
            </a:r>
            <a:r>
              <a:rPr spc="-180" dirty="0"/>
              <a:t> </a:t>
            </a:r>
            <a:r>
              <a:rPr spc="-10" dirty="0"/>
              <a:t>ПРОЕКТА</a:t>
            </a:r>
          </a:p>
        </p:txBody>
      </p:sp>
      <p:sp>
        <p:nvSpPr>
          <p:cNvPr id="3" name="object 3"/>
          <p:cNvSpPr/>
          <p:nvPr/>
        </p:nvSpPr>
        <p:spPr>
          <a:xfrm>
            <a:off x="207962" y="3779773"/>
            <a:ext cx="4156710" cy="889000"/>
          </a:xfrm>
          <a:custGeom>
            <a:avLst/>
            <a:gdLst/>
            <a:ahLst/>
            <a:cxnLst/>
            <a:rect l="l" t="t" r="r" b="b"/>
            <a:pathLst>
              <a:path w="4156710" h="889000">
                <a:moveTo>
                  <a:pt x="1935162" y="0"/>
                </a:moveTo>
                <a:lnTo>
                  <a:pt x="1935162" y="889000"/>
                </a:lnTo>
              </a:path>
              <a:path w="4156710" h="889000">
                <a:moveTo>
                  <a:pt x="2986087" y="0"/>
                </a:moveTo>
                <a:lnTo>
                  <a:pt x="2986087" y="889000"/>
                </a:lnTo>
              </a:path>
              <a:path w="4156710" h="889000">
                <a:moveTo>
                  <a:pt x="0" y="356996"/>
                </a:moveTo>
                <a:lnTo>
                  <a:pt x="4156138" y="356996"/>
                </a:lnTo>
              </a:path>
              <a:path w="4156710" h="889000">
                <a:moveTo>
                  <a:pt x="6350" y="0"/>
                </a:moveTo>
                <a:lnTo>
                  <a:pt x="6350" y="889000"/>
                </a:lnTo>
              </a:path>
              <a:path w="4156710" h="889000">
                <a:moveTo>
                  <a:pt x="4149788" y="0"/>
                </a:moveTo>
                <a:lnTo>
                  <a:pt x="4149788" y="889000"/>
                </a:lnTo>
              </a:path>
              <a:path w="4156710" h="889000">
                <a:moveTo>
                  <a:pt x="0" y="6350"/>
                </a:moveTo>
                <a:lnTo>
                  <a:pt x="4156138" y="6350"/>
                </a:lnTo>
              </a:path>
              <a:path w="4156710" h="889000">
                <a:moveTo>
                  <a:pt x="0" y="882650"/>
                </a:moveTo>
                <a:lnTo>
                  <a:pt x="4156138" y="8826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01600" y="542925"/>
          <a:ext cx="8785860" cy="59658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92930"/>
                <a:gridCol w="4392930"/>
              </a:tblGrid>
              <a:tr h="2315210">
                <a:tc>
                  <a:txBody>
                    <a:bodyPr/>
                    <a:lstStyle/>
                    <a:p>
                      <a:pPr lvl="0" algn="ctr"/>
                      <a:r>
                        <a:rPr lang="ru-RU" sz="1200" b="1" u="sng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 Вовлеченные лица и рамки проекта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200" b="1" u="sng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Клиенты процесса: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муниципальное бюджетное дошкольное образовательное учреждение детский сад № 10 «Светлячок» муниципального образования город-курорт Анапа (заведующий, специалист отдела кадров)</a:t>
                      </a:r>
                    </a:p>
                    <a:p>
                      <a:r>
                        <a:rPr lang="ru-RU" sz="1200" b="1" u="sng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Периметр процесса: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учреждение</a:t>
                      </a:r>
                    </a:p>
                    <a:p>
                      <a:r>
                        <a:rPr lang="ru-RU" sz="1200" b="1" u="sng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Границы процесса: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формирование принципов работы с родителями (законными представителями) при приеме детей</a:t>
                      </a:r>
                    </a:p>
                    <a:p>
                      <a:r>
                        <a:rPr lang="ru-RU" sz="1200" b="1" u="sng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Владелец процесса: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отдел кадров </a:t>
                      </a:r>
                    </a:p>
                    <a:p>
                      <a:r>
                        <a:rPr lang="ru-RU" sz="1200" b="1" u="sng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Руководитель проекта: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старший воспитатель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Колпакова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Л.А.</a:t>
                      </a:r>
                    </a:p>
                    <a:p>
                      <a:r>
                        <a:rPr lang="ru-RU" sz="1200" b="1" u="sng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Команда проекта: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Чечулина Т.Г. – старший воспитатель,         Белоконь Е.Б. – специалист по охране труда,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Аралова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О.В. – специалист отдела кадров</a:t>
                      </a:r>
                      <a:endParaRPr sz="12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006FC0"/>
                      </a:solidFill>
                      <a:prstDash val="solid"/>
                    </a:lnL>
                    <a:lnR w="127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6FC0"/>
                      </a:solidFill>
                      <a:prstDash val="solid"/>
                    </a:lnT>
                    <a:lnB w="12700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ru-RU" sz="1400" b="1" u="sng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 Обоснование выбора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400" b="1" u="sng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Ключевые риски: 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Отсутствие алгоритма работы с родителями (законными представителями)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Затяжной по времени и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трудозатратный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процесс приема детей в детский сад</a:t>
                      </a:r>
                      <a:endParaRPr sz="14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006FC0"/>
                      </a:solidFill>
                      <a:prstDash val="solid"/>
                    </a:lnL>
                    <a:lnR w="127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6FC0"/>
                      </a:solidFill>
                      <a:prstDash val="solid"/>
                    </a:lnT>
                    <a:lnB w="12700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3588385"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00000"/>
                        </a:lnSpc>
                        <a:spcBef>
                          <a:spcPts val="40"/>
                        </a:spcBef>
                        <a:buAutoNum type="arabicPeriod" startAt="3"/>
                      </a:pPr>
                      <a:r>
                        <a:rPr lang="ru-RU" sz="1200" b="1" u="sng" dirty="0" smtClean="0">
                          <a:latin typeface="Calibri" pitchFamily="34" charset="0"/>
                          <a:cs typeface="Calibri" pitchFamily="34" charset="0"/>
                        </a:rPr>
                        <a:t>Цели и плановый эффект</a:t>
                      </a:r>
                    </a:p>
                    <a:p>
                      <a:pPr marL="228600" indent="-228600" algn="ctr">
                        <a:lnSpc>
                          <a:spcPct val="100000"/>
                        </a:lnSpc>
                        <a:spcBef>
                          <a:spcPts val="40"/>
                        </a:spcBef>
                        <a:buAutoNum type="arabicPeriod" startAt="3"/>
                      </a:pPr>
                      <a:endParaRPr lang="ru-RU" sz="1200" b="1" u="sng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228600" indent="-228600" algn="l">
                        <a:lnSpc>
                          <a:spcPct val="100000"/>
                        </a:lnSpc>
                        <a:spcBef>
                          <a:spcPts val="40"/>
                        </a:spcBef>
                        <a:buNone/>
                      </a:pPr>
                      <a:endParaRPr sz="1200" b="1" u="sng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6FC0"/>
                      </a:solidFill>
                      <a:prstDash val="solid"/>
                    </a:lnL>
                    <a:lnR w="127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6FC0"/>
                      </a:solidFill>
                      <a:prstDash val="solid"/>
                    </a:lnT>
                    <a:lnB w="12700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r>
                        <a:rPr lang="ru-RU" sz="1200" b="1" u="sng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Ключевые события проекта</a:t>
                      </a:r>
                      <a:endParaRPr lang="ru-RU" sz="1200" b="1" u="none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1. Старт проекта                                                                    01.03.2024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 Диагностика и целевое состояние       01.03.2024 – 29.03.2024</a:t>
                      </a:r>
                    </a:p>
                    <a:p>
                      <a:pPr lvl="0" algn="ctr">
                        <a:buFont typeface="Arial" pitchFamily="34" charset="0"/>
                        <a:buChar char="•"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Разработка текущей карты процесса     11.03.2024 – 20.03.2024</a:t>
                      </a:r>
                    </a:p>
                    <a:p>
                      <a:pPr lvl="0" algn="ctr">
                        <a:buFont typeface="Arial" pitchFamily="34" charset="0"/>
                        <a:buChar char="•"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Производственный анализ №1               20.03.2024 – 29.03.2024</a:t>
                      </a:r>
                    </a:p>
                    <a:p>
                      <a:pPr lvl="0" algn="ctr">
                        <a:buFont typeface="Arial" pitchFamily="34" charset="0"/>
                        <a:buChar char="•"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Разработка целевой карты процесса     29.03.2024 – 10.04.2024</a:t>
                      </a:r>
                    </a:p>
                    <a:p>
                      <a:pPr lvl="0" algn="l">
                        <a:buFont typeface="Arial" pitchFamily="34" charset="0"/>
                        <a:buNone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3.Внедрение улучшений                               11.04.2024 – 27.04.2024</a:t>
                      </a:r>
                    </a:p>
                    <a:p>
                      <a:pPr lvl="0" algn="l">
                        <a:buFont typeface="Arial" pitchFamily="34" charset="0"/>
                        <a:buNone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Совещание по защите предлагаемы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решений  06.05.2024</a:t>
                      </a:r>
                    </a:p>
                    <a:p>
                      <a:pPr algn="l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4.Закрепление результатов и закрытие </a:t>
                      </a:r>
                    </a:p>
                    <a:p>
                      <a:pPr algn="l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проекта                                                               06.05.2024 – 31.05.2024</a:t>
                      </a:r>
                    </a:p>
                    <a:p>
                      <a:pPr lvl="0" algn="ctr">
                        <a:buFont typeface="Arial" pitchFamily="34" charset="0"/>
                        <a:buChar char="•"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производственный анализ №1                06.05.2024 – 31.05.2024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совещание по защите результатов                       31.05.2024 </a:t>
                      </a:r>
                      <a:endParaRPr sz="12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006FC0"/>
                      </a:solidFill>
                      <a:prstDash val="solid"/>
                    </a:lnL>
                    <a:lnR w="127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6FC0"/>
                      </a:solidFill>
                      <a:prstDash val="solid"/>
                    </a:lnT>
                    <a:lnB w="12700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2400" y="3581400"/>
          <a:ext cx="4267200" cy="129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2400"/>
                <a:gridCol w="1422400"/>
                <a:gridCol w="14224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latin typeface="Calibri" pitchFamily="34" charset="0"/>
                          <a:cs typeface="Calibri" pitchFamily="34" charset="0"/>
                        </a:rPr>
                        <a:t>Наименование цели</a:t>
                      </a:r>
                      <a:endParaRPr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latin typeface="Calibri" pitchFamily="34" charset="0"/>
                          <a:cs typeface="Calibri" pitchFamily="34" charset="0"/>
                        </a:rPr>
                        <a:t>Текущий показатель</a:t>
                      </a:r>
                      <a:endParaRPr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latin typeface="Calibri" pitchFamily="34" charset="0"/>
                          <a:cs typeface="Calibri" pitchFamily="34" charset="0"/>
                        </a:rPr>
                        <a:t>Целевой показатель</a:t>
                      </a:r>
                      <a:endParaRPr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Calibri" pitchFamily="34" charset="0"/>
                          <a:cs typeface="Calibri" pitchFamily="34" charset="0"/>
                        </a:rPr>
                        <a:t>1. Создание алгоритма работы с родителями</a:t>
                      </a:r>
                      <a:endParaRPr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Calibri" pitchFamily="34" charset="0"/>
                          <a:cs typeface="Calibri" pitchFamily="34" charset="0"/>
                        </a:rPr>
                        <a:t>отсутствует</a:t>
                      </a:r>
                      <a:endParaRPr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Calibri" pitchFamily="34" charset="0"/>
                          <a:cs typeface="Calibri" pitchFamily="34" charset="0"/>
                        </a:rPr>
                        <a:t>создан</a:t>
                      </a:r>
                      <a:endParaRPr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Calibri" pitchFamily="34" charset="0"/>
                          <a:cs typeface="Calibri" pitchFamily="34" charset="0"/>
                        </a:rPr>
                        <a:t>2. Уменьшение сроков и трудозатрат </a:t>
                      </a:r>
                      <a:endParaRPr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Calibri" pitchFamily="34" charset="0"/>
                          <a:cs typeface="Calibri" pitchFamily="34" charset="0"/>
                        </a:rPr>
                        <a:t>5 дней, 2 человека</a:t>
                      </a:r>
                      <a:endParaRPr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Calibri" pitchFamily="34" charset="0"/>
                          <a:cs typeface="Calibri" pitchFamily="34" charset="0"/>
                        </a:rPr>
                        <a:t>2 дня, 1 человек</a:t>
                      </a:r>
                      <a:endParaRPr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1371600"/>
            <a:ext cx="727202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400" spc="-10" dirty="0">
                <a:solidFill>
                  <a:srgbClr val="464646"/>
                </a:solidFill>
                <a:latin typeface="Franklin Gothic Medium"/>
                <a:cs typeface="Franklin Gothic Medium"/>
              </a:rPr>
              <a:t>КАРТА</a:t>
            </a:r>
            <a:r>
              <a:rPr sz="1400" spc="-25" dirty="0">
                <a:solidFill>
                  <a:srgbClr val="464646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64646"/>
                </a:solidFill>
                <a:latin typeface="Franklin Gothic Medium"/>
                <a:cs typeface="Franklin Gothic Medium"/>
              </a:rPr>
              <a:t>ТЕКУЩЕГО</a:t>
            </a:r>
            <a:r>
              <a:rPr sz="1400" spc="-55" dirty="0">
                <a:solidFill>
                  <a:srgbClr val="464646"/>
                </a:solidFill>
                <a:latin typeface="Franklin Gothic Medium"/>
                <a:cs typeface="Franklin Gothic Medium"/>
              </a:rPr>
              <a:t> </a:t>
            </a:r>
            <a:r>
              <a:rPr sz="1400" spc="-10" dirty="0">
                <a:solidFill>
                  <a:srgbClr val="464646"/>
                </a:solidFill>
                <a:latin typeface="Franklin Gothic Medium"/>
                <a:cs typeface="Franklin Gothic Medium"/>
              </a:rPr>
              <a:t>СОСТОЯНИЯ</a:t>
            </a:r>
            <a:r>
              <a:rPr sz="1400" spc="-15" dirty="0">
                <a:solidFill>
                  <a:srgbClr val="464646"/>
                </a:solidFill>
                <a:latin typeface="Franklin Gothic Medium"/>
                <a:cs typeface="Franklin Gothic Medium"/>
              </a:rPr>
              <a:t> </a:t>
            </a:r>
            <a:r>
              <a:rPr sz="1400" spc="-10" dirty="0">
                <a:solidFill>
                  <a:srgbClr val="464646"/>
                </a:solidFill>
                <a:latin typeface="Franklin Gothic Medium"/>
                <a:cs typeface="Franklin Gothic Medium"/>
              </a:rPr>
              <a:t>«ОПТИМИЗАЦИЯ</a:t>
            </a:r>
            <a:r>
              <a:rPr sz="1400" spc="-35" dirty="0">
                <a:solidFill>
                  <a:srgbClr val="464646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64646"/>
                </a:solidFill>
                <a:latin typeface="Franklin Gothic Medium"/>
                <a:cs typeface="Franklin Gothic Medium"/>
              </a:rPr>
              <a:t>ПРОЦЕССА</a:t>
            </a:r>
            <a:r>
              <a:rPr sz="1400" spc="-25" dirty="0">
                <a:solidFill>
                  <a:srgbClr val="464646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 smtClean="0">
                <a:solidFill>
                  <a:srgbClr val="464646"/>
                </a:solidFill>
                <a:latin typeface="Franklin Gothic Medium"/>
                <a:cs typeface="Franklin Gothic Medium"/>
              </a:rPr>
              <a:t>ПРИ</a:t>
            </a:r>
            <a:r>
              <a:rPr lang="ru-RU" sz="1400" dirty="0">
                <a:solidFill>
                  <a:srgbClr val="464646"/>
                </a:solidFill>
                <a:latin typeface="Franklin Gothic Medium"/>
                <a:cs typeface="Franklin Gothic Medium"/>
              </a:rPr>
              <a:t>Ё</a:t>
            </a:r>
            <a:r>
              <a:rPr sz="1400" dirty="0" smtClean="0">
                <a:solidFill>
                  <a:srgbClr val="464646"/>
                </a:solidFill>
                <a:latin typeface="Franklin Gothic Medium"/>
                <a:cs typeface="Franklin Gothic Medium"/>
              </a:rPr>
              <a:t>МА</a:t>
            </a:r>
            <a:r>
              <a:rPr sz="1400" spc="-20" dirty="0" smtClean="0">
                <a:solidFill>
                  <a:srgbClr val="464646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64646"/>
                </a:solidFill>
                <a:latin typeface="Franklin Gothic Medium"/>
                <a:cs typeface="Franklin Gothic Medium"/>
              </a:rPr>
              <a:t>ДЕТЕЙ</a:t>
            </a:r>
            <a:r>
              <a:rPr sz="1400" spc="-25" dirty="0">
                <a:solidFill>
                  <a:srgbClr val="464646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64646"/>
                </a:solidFill>
                <a:latin typeface="Franklin Gothic Medium"/>
                <a:cs typeface="Franklin Gothic Medium"/>
              </a:rPr>
              <a:t>В</a:t>
            </a:r>
            <a:r>
              <a:rPr sz="1400" spc="-10" dirty="0">
                <a:solidFill>
                  <a:srgbClr val="464646"/>
                </a:solidFill>
                <a:latin typeface="Franklin Gothic Medium"/>
                <a:cs typeface="Franklin Gothic Medium"/>
              </a:rPr>
              <a:t> </a:t>
            </a:r>
            <a:r>
              <a:rPr sz="1400" spc="-10" dirty="0" smtClean="0">
                <a:solidFill>
                  <a:srgbClr val="464646"/>
                </a:solidFill>
                <a:latin typeface="Franklin Gothic Medium"/>
                <a:cs typeface="Franklin Gothic Medium"/>
              </a:rPr>
              <a:t>Д</a:t>
            </a:r>
            <a:r>
              <a:rPr lang="ru-RU" sz="1400" spc="-10" dirty="0" smtClean="0">
                <a:solidFill>
                  <a:srgbClr val="464646"/>
                </a:solidFill>
                <a:latin typeface="Franklin Gothic Medium"/>
                <a:cs typeface="Franklin Gothic Medium"/>
              </a:rPr>
              <a:t>ЕТСКИЙ САД</a:t>
            </a:r>
            <a:r>
              <a:rPr sz="1400" spc="-10" dirty="0" smtClean="0">
                <a:solidFill>
                  <a:srgbClr val="464646"/>
                </a:solidFill>
                <a:latin typeface="Franklin Gothic Medium"/>
                <a:cs typeface="Franklin Gothic Medium"/>
              </a:rPr>
              <a:t>»</a:t>
            </a:r>
            <a:endParaRPr sz="1400" dirty="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8270" rIns="0" bIns="0" rtlCol="0">
            <a:spAutoFit/>
          </a:bodyPr>
          <a:lstStyle/>
          <a:p>
            <a:pPr marL="21844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ВВЕДЕНИЕ</a:t>
            </a:r>
            <a:r>
              <a:rPr spc="-85" dirty="0"/>
              <a:t> </a:t>
            </a:r>
            <a:r>
              <a:rPr dirty="0"/>
              <a:t>В</a:t>
            </a:r>
            <a:r>
              <a:rPr spc="-90" dirty="0"/>
              <a:t> </a:t>
            </a:r>
            <a:r>
              <a:rPr dirty="0"/>
              <a:t>ПРЕДМЕТНУЮ</a:t>
            </a:r>
            <a:r>
              <a:rPr spc="-70" dirty="0"/>
              <a:t> </a:t>
            </a:r>
            <a:r>
              <a:rPr spc="-10" dirty="0"/>
              <a:t>ОБЛАСТЬ </a:t>
            </a:r>
            <a:r>
              <a:rPr dirty="0"/>
              <a:t>(ОПИСАНИЕ</a:t>
            </a:r>
            <a:r>
              <a:rPr spc="-114" dirty="0"/>
              <a:t> </a:t>
            </a:r>
            <a:r>
              <a:rPr dirty="0"/>
              <a:t>СИТУАЦИИ</a:t>
            </a:r>
            <a:r>
              <a:rPr spc="-114" dirty="0"/>
              <a:t> </a:t>
            </a:r>
            <a:r>
              <a:rPr dirty="0"/>
              <a:t>«КАК</a:t>
            </a:r>
            <a:r>
              <a:rPr spc="-120" dirty="0"/>
              <a:t> </a:t>
            </a:r>
            <a:r>
              <a:rPr spc="-10" dirty="0"/>
              <a:t>ЕСТЬ»)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915987" y="1773301"/>
            <a:ext cx="1538605" cy="1536700"/>
            <a:chOff x="915987" y="1773301"/>
            <a:chExt cx="1538605" cy="1536700"/>
          </a:xfrm>
        </p:grpSpPr>
        <p:sp>
          <p:nvSpPr>
            <p:cNvPr id="6" name="object 6"/>
            <p:cNvSpPr/>
            <p:nvPr/>
          </p:nvSpPr>
          <p:spPr>
            <a:xfrm>
              <a:off x="928687" y="1786001"/>
              <a:ext cx="1513205" cy="1511300"/>
            </a:xfrm>
            <a:custGeom>
              <a:avLst/>
              <a:gdLst/>
              <a:ahLst/>
              <a:cxnLst/>
              <a:rect l="l" t="t" r="r" b="b"/>
              <a:pathLst>
                <a:path w="1513205" h="1511300">
                  <a:moveTo>
                    <a:pt x="1512824" y="0"/>
                  </a:moveTo>
                  <a:lnTo>
                    <a:pt x="0" y="0"/>
                  </a:lnTo>
                  <a:lnTo>
                    <a:pt x="0" y="1511300"/>
                  </a:lnTo>
                  <a:lnTo>
                    <a:pt x="1512824" y="1511300"/>
                  </a:lnTo>
                  <a:lnTo>
                    <a:pt x="1512824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28687" y="1786001"/>
              <a:ext cx="1513205" cy="1511300"/>
            </a:xfrm>
            <a:custGeom>
              <a:avLst/>
              <a:gdLst/>
              <a:ahLst/>
              <a:cxnLst/>
              <a:rect l="l" t="t" r="r" b="b"/>
              <a:pathLst>
                <a:path w="1513205" h="1511300">
                  <a:moveTo>
                    <a:pt x="0" y="1511300"/>
                  </a:moveTo>
                  <a:lnTo>
                    <a:pt x="1512824" y="1511300"/>
                  </a:lnTo>
                  <a:lnTo>
                    <a:pt x="1512824" y="0"/>
                  </a:lnTo>
                  <a:lnTo>
                    <a:pt x="0" y="0"/>
                  </a:lnTo>
                  <a:lnTo>
                    <a:pt x="0" y="1511300"/>
                  </a:lnTo>
                  <a:close/>
                </a:path>
              </a:pathLst>
            </a:custGeom>
            <a:ln w="25400">
              <a:solidFill>
                <a:srgbClr val="1E768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079703" y="1816353"/>
            <a:ext cx="1209675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46379">
              <a:lnSpc>
                <a:spcPct val="100000"/>
              </a:lnSpc>
              <a:spcBef>
                <a:spcPts val="100"/>
              </a:spcBef>
            </a:pPr>
            <a:r>
              <a:rPr sz="900" b="1" spc="-114" dirty="0">
                <a:latin typeface="Arial"/>
                <a:cs typeface="Arial"/>
              </a:rPr>
              <a:t>Родитель</a:t>
            </a:r>
            <a:r>
              <a:rPr sz="900" b="1" spc="-60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-</a:t>
            </a:r>
            <a:r>
              <a:rPr sz="900" b="1" spc="210" dirty="0">
                <a:latin typeface="Arial"/>
                <a:cs typeface="Arial"/>
              </a:rPr>
              <a:t> </a:t>
            </a:r>
            <a:r>
              <a:rPr sz="900" b="1" spc="-25" dirty="0">
                <a:latin typeface="Arial"/>
                <a:cs typeface="Arial"/>
              </a:rPr>
              <a:t>ОУ </a:t>
            </a:r>
            <a:r>
              <a:rPr sz="900" spc="-20" dirty="0">
                <a:latin typeface="Franklin Gothic Medium"/>
                <a:cs typeface="Franklin Gothic Medium"/>
              </a:rPr>
              <a:t>Родитель </a:t>
            </a:r>
            <a:r>
              <a:rPr sz="900" spc="-10" dirty="0">
                <a:latin typeface="Franklin Gothic Medium"/>
                <a:cs typeface="Franklin Gothic Medium"/>
              </a:rPr>
              <a:t>идет </a:t>
            </a:r>
            <a:r>
              <a:rPr sz="900" dirty="0">
                <a:latin typeface="Franklin Gothic Medium"/>
                <a:cs typeface="Franklin Gothic Medium"/>
              </a:rPr>
              <a:t>в</a:t>
            </a:r>
            <a:r>
              <a:rPr sz="900" spc="-15" dirty="0">
                <a:latin typeface="Franklin Gothic Medium"/>
                <a:cs typeface="Franklin Gothic Medium"/>
              </a:rPr>
              <a:t> </a:t>
            </a:r>
            <a:r>
              <a:rPr sz="900" spc="-20" dirty="0">
                <a:latin typeface="Franklin Gothic Medium"/>
                <a:cs typeface="Franklin Gothic Medium"/>
              </a:rPr>
              <a:t>детский</a:t>
            </a:r>
            <a:endParaRPr sz="900" dirty="0">
              <a:latin typeface="Franklin Gothic Medium"/>
              <a:cs typeface="Franklin Gothic Medium"/>
            </a:endParaRPr>
          </a:p>
          <a:p>
            <a:pPr algn="ctr">
              <a:lnSpc>
                <a:spcPct val="100000"/>
              </a:lnSpc>
            </a:pPr>
            <a:r>
              <a:rPr sz="900" dirty="0">
                <a:latin typeface="Franklin Gothic Medium"/>
                <a:cs typeface="Franklin Gothic Medium"/>
              </a:rPr>
              <a:t>сад</a:t>
            </a:r>
            <a:r>
              <a:rPr sz="900" spc="-30" dirty="0">
                <a:latin typeface="Franklin Gothic Medium"/>
                <a:cs typeface="Franklin Gothic Medium"/>
              </a:rPr>
              <a:t> </a:t>
            </a:r>
            <a:r>
              <a:rPr sz="900" spc="-50" dirty="0">
                <a:latin typeface="Franklin Gothic Medium"/>
                <a:cs typeface="Franklin Gothic Medium"/>
              </a:rPr>
              <a:t>.</a:t>
            </a:r>
            <a:endParaRPr sz="900" dirty="0">
              <a:latin typeface="Franklin Gothic Medium"/>
              <a:cs typeface="Franklin Gothic Medium"/>
            </a:endParaRPr>
          </a:p>
          <a:p>
            <a:pPr marL="40005" marR="31115" algn="ctr">
              <a:lnSpc>
                <a:spcPct val="100000"/>
              </a:lnSpc>
            </a:pPr>
            <a:r>
              <a:rPr sz="900" spc="-20" dirty="0">
                <a:latin typeface="Franklin Gothic Medium"/>
                <a:cs typeface="Franklin Gothic Medium"/>
              </a:rPr>
              <a:t>Получает</a:t>
            </a:r>
            <a:r>
              <a:rPr sz="900" spc="25" dirty="0">
                <a:latin typeface="Franklin Gothic Medium"/>
                <a:cs typeface="Franklin Gothic Medium"/>
              </a:rPr>
              <a:t> </a:t>
            </a:r>
            <a:r>
              <a:rPr sz="900" spc="-25" dirty="0">
                <a:latin typeface="Franklin Gothic Medium"/>
                <a:cs typeface="Franklin Gothic Medium"/>
              </a:rPr>
              <a:t>информацию</a:t>
            </a:r>
            <a:r>
              <a:rPr sz="900" spc="-20" dirty="0">
                <a:latin typeface="Franklin Gothic Medium"/>
                <a:cs typeface="Franklin Gothic Medium"/>
              </a:rPr>
              <a:t> какие</a:t>
            </a:r>
            <a:r>
              <a:rPr sz="900" spc="-30" dirty="0">
                <a:latin typeface="Franklin Gothic Medium"/>
                <a:cs typeface="Franklin Gothic Medium"/>
              </a:rPr>
              <a:t> </a:t>
            </a:r>
            <a:r>
              <a:rPr sz="900" spc="-10" dirty="0">
                <a:latin typeface="Franklin Gothic Medium"/>
                <a:cs typeface="Franklin Gothic Medium"/>
              </a:rPr>
              <a:t>документы</a:t>
            </a:r>
            <a:endParaRPr sz="900" dirty="0">
              <a:latin typeface="Franklin Gothic Medium"/>
              <a:cs typeface="Franklin Gothic Medium"/>
            </a:endParaRPr>
          </a:p>
          <a:p>
            <a:pPr marL="34925" marR="25400" indent="-2540" algn="ctr">
              <a:lnSpc>
                <a:spcPct val="100000"/>
              </a:lnSpc>
            </a:pPr>
            <a:r>
              <a:rPr sz="900" spc="-25" dirty="0">
                <a:latin typeface="Franklin Gothic Medium"/>
                <a:cs typeface="Franklin Gothic Medium"/>
              </a:rPr>
              <a:t>необходимы</a:t>
            </a:r>
            <a:r>
              <a:rPr sz="900" spc="40" dirty="0">
                <a:latin typeface="Franklin Gothic Medium"/>
                <a:cs typeface="Franklin Gothic Medium"/>
              </a:rPr>
              <a:t> </a:t>
            </a:r>
            <a:r>
              <a:rPr sz="900" spc="-25" dirty="0">
                <a:latin typeface="Franklin Gothic Medium"/>
                <a:cs typeface="Franklin Gothic Medium"/>
              </a:rPr>
              <a:t>при</a:t>
            </a:r>
            <a:r>
              <a:rPr sz="900" spc="-20" dirty="0">
                <a:latin typeface="Franklin Gothic Medium"/>
                <a:cs typeface="Franklin Gothic Medium"/>
              </a:rPr>
              <a:t> поступлении</a:t>
            </a:r>
            <a:r>
              <a:rPr sz="900" spc="15" dirty="0">
                <a:latin typeface="Franklin Gothic Medium"/>
                <a:cs typeface="Franklin Gothic Medium"/>
              </a:rPr>
              <a:t> </a:t>
            </a:r>
            <a:r>
              <a:rPr sz="900" spc="-20" dirty="0">
                <a:latin typeface="Franklin Gothic Medium"/>
                <a:cs typeface="Franklin Gothic Medium"/>
              </a:rPr>
              <a:t>ребенка</a:t>
            </a:r>
            <a:r>
              <a:rPr sz="900" dirty="0">
                <a:latin typeface="Franklin Gothic Medium"/>
                <a:cs typeface="Franklin Gothic Medium"/>
              </a:rPr>
              <a:t> </a:t>
            </a:r>
            <a:r>
              <a:rPr sz="900" spc="-50" dirty="0">
                <a:latin typeface="Franklin Gothic Medium"/>
                <a:cs typeface="Franklin Gothic Medium"/>
              </a:rPr>
              <a:t>в</a:t>
            </a:r>
            <a:r>
              <a:rPr sz="900" spc="500" dirty="0">
                <a:latin typeface="Franklin Gothic Medium"/>
                <a:cs typeface="Franklin Gothic Medium"/>
              </a:rPr>
              <a:t> </a:t>
            </a:r>
            <a:r>
              <a:rPr sz="900" spc="-25" dirty="0">
                <a:latin typeface="Franklin Gothic Medium"/>
                <a:cs typeface="Franklin Gothic Medium"/>
              </a:rPr>
              <a:t>ДОУ</a:t>
            </a:r>
            <a:endParaRPr sz="900" dirty="0">
              <a:latin typeface="Franklin Gothic Medium"/>
              <a:cs typeface="Franklin Gothic Medium"/>
            </a:endParaRPr>
          </a:p>
          <a:p>
            <a:pPr marL="65405" marR="55880" algn="ctr">
              <a:lnSpc>
                <a:spcPct val="100000"/>
              </a:lnSpc>
            </a:pPr>
            <a:r>
              <a:rPr sz="900" b="1" dirty="0">
                <a:latin typeface="Arial"/>
                <a:cs typeface="Arial"/>
              </a:rPr>
              <a:t>60 </a:t>
            </a:r>
            <a:r>
              <a:rPr sz="900" b="1" spc="-60" dirty="0">
                <a:latin typeface="Arial"/>
                <a:cs typeface="Arial"/>
              </a:rPr>
              <a:t>мин-</a:t>
            </a:r>
            <a:r>
              <a:rPr sz="900" b="1" dirty="0">
                <a:latin typeface="Arial"/>
                <a:cs typeface="Arial"/>
              </a:rPr>
              <a:t> 120</a:t>
            </a:r>
            <a:r>
              <a:rPr sz="900" b="1" spc="-10" dirty="0">
                <a:latin typeface="Arial"/>
                <a:cs typeface="Arial"/>
              </a:rPr>
              <a:t> </a:t>
            </a:r>
            <a:r>
              <a:rPr sz="900" b="1" spc="-55" dirty="0">
                <a:latin typeface="Arial"/>
                <a:cs typeface="Arial"/>
              </a:rPr>
              <a:t>мин</a:t>
            </a:r>
            <a:r>
              <a:rPr sz="900" b="1" spc="5" dirty="0">
                <a:latin typeface="Arial"/>
                <a:cs typeface="Arial"/>
              </a:rPr>
              <a:t> </a:t>
            </a:r>
            <a:r>
              <a:rPr sz="900" b="1" spc="-30" dirty="0">
                <a:latin typeface="Arial"/>
                <a:cs typeface="Arial"/>
              </a:rPr>
              <a:t>(1-</a:t>
            </a:r>
            <a:r>
              <a:rPr sz="900" b="1" spc="-50" dirty="0">
                <a:latin typeface="Arial"/>
                <a:cs typeface="Arial"/>
              </a:rPr>
              <a:t>2</a:t>
            </a:r>
            <a:r>
              <a:rPr sz="900" b="1" spc="-10" dirty="0">
                <a:latin typeface="Arial"/>
                <a:cs typeface="Arial"/>
              </a:rPr>
              <a:t> часа)</a:t>
            </a:r>
            <a:endParaRPr sz="900" dirty="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2844800" y="1844675"/>
            <a:ext cx="3811904" cy="1311275"/>
            <a:chOff x="2844800" y="1844675"/>
            <a:chExt cx="3811904" cy="1311275"/>
          </a:xfrm>
        </p:grpSpPr>
        <p:sp>
          <p:nvSpPr>
            <p:cNvPr id="10" name="object 10"/>
            <p:cNvSpPr/>
            <p:nvPr/>
          </p:nvSpPr>
          <p:spPr>
            <a:xfrm>
              <a:off x="2857500" y="1857375"/>
              <a:ext cx="1571625" cy="1285875"/>
            </a:xfrm>
            <a:custGeom>
              <a:avLst/>
              <a:gdLst/>
              <a:ahLst/>
              <a:cxnLst/>
              <a:rect l="l" t="t" r="r" b="b"/>
              <a:pathLst>
                <a:path w="1571625" h="1285875">
                  <a:moveTo>
                    <a:pt x="1571625" y="0"/>
                  </a:moveTo>
                  <a:lnTo>
                    <a:pt x="0" y="0"/>
                  </a:lnTo>
                  <a:lnTo>
                    <a:pt x="0" y="1285875"/>
                  </a:lnTo>
                  <a:lnTo>
                    <a:pt x="1571625" y="1285875"/>
                  </a:lnTo>
                  <a:lnTo>
                    <a:pt x="1571625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857500" y="1857375"/>
              <a:ext cx="1571625" cy="1285875"/>
            </a:xfrm>
            <a:custGeom>
              <a:avLst/>
              <a:gdLst/>
              <a:ahLst/>
              <a:cxnLst/>
              <a:rect l="l" t="t" r="r" b="b"/>
              <a:pathLst>
                <a:path w="1571625" h="1285875">
                  <a:moveTo>
                    <a:pt x="0" y="1285875"/>
                  </a:moveTo>
                  <a:lnTo>
                    <a:pt x="1571625" y="1285875"/>
                  </a:lnTo>
                  <a:lnTo>
                    <a:pt x="1571625" y="0"/>
                  </a:lnTo>
                  <a:lnTo>
                    <a:pt x="0" y="0"/>
                  </a:lnTo>
                  <a:lnTo>
                    <a:pt x="0" y="1285875"/>
                  </a:lnTo>
                  <a:close/>
                </a:path>
              </a:pathLst>
            </a:custGeom>
            <a:ln w="25400">
              <a:solidFill>
                <a:srgbClr val="1E768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500626" y="2214625"/>
              <a:ext cx="214629" cy="484505"/>
            </a:xfrm>
            <a:custGeom>
              <a:avLst/>
              <a:gdLst/>
              <a:ahLst/>
              <a:cxnLst/>
              <a:rect l="l" t="t" r="r" b="b"/>
              <a:pathLst>
                <a:path w="214629" h="484505">
                  <a:moveTo>
                    <a:pt x="107061" y="0"/>
                  </a:moveTo>
                  <a:lnTo>
                    <a:pt x="107061" y="121031"/>
                  </a:lnTo>
                  <a:lnTo>
                    <a:pt x="0" y="121031"/>
                  </a:lnTo>
                  <a:lnTo>
                    <a:pt x="0" y="363093"/>
                  </a:lnTo>
                  <a:lnTo>
                    <a:pt x="107061" y="363093"/>
                  </a:lnTo>
                  <a:lnTo>
                    <a:pt x="107061" y="484124"/>
                  </a:lnTo>
                  <a:lnTo>
                    <a:pt x="214249" y="242062"/>
                  </a:lnTo>
                  <a:lnTo>
                    <a:pt x="107061" y="0"/>
                  </a:lnTo>
                  <a:close/>
                </a:path>
              </a:pathLst>
            </a:custGeom>
            <a:solidFill>
              <a:srgbClr val="2CA1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00626" y="2214625"/>
              <a:ext cx="214629" cy="484505"/>
            </a:xfrm>
            <a:custGeom>
              <a:avLst/>
              <a:gdLst/>
              <a:ahLst/>
              <a:cxnLst/>
              <a:rect l="l" t="t" r="r" b="b"/>
              <a:pathLst>
                <a:path w="214629" h="484505">
                  <a:moveTo>
                    <a:pt x="0" y="121031"/>
                  </a:moveTo>
                  <a:lnTo>
                    <a:pt x="107061" y="121031"/>
                  </a:lnTo>
                  <a:lnTo>
                    <a:pt x="107061" y="0"/>
                  </a:lnTo>
                  <a:lnTo>
                    <a:pt x="214249" y="242062"/>
                  </a:lnTo>
                  <a:lnTo>
                    <a:pt x="107061" y="484124"/>
                  </a:lnTo>
                  <a:lnTo>
                    <a:pt x="107061" y="363093"/>
                  </a:lnTo>
                  <a:lnTo>
                    <a:pt x="0" y="363093"/>
                  </a:lnTo>
                  <a:lnTo>
                    <a:pt x="0" y="121031"/>
                  </a:lnTo>
                  <a:close/>
                </a:path>
              </a:pathLst>
            </a:custGeom>
            <a:ln w="25400">
              <a:solidFill>
                <a:srgbClr val="1E768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714875" y="1928876"/>
              <a:ext cx="1929130" cy="1000125"/>
            </a:xfrm>
            <a:custGeom>
              <a:avLst/>
              <a:gdLst/>
              <a:ahLst/>
              <a:cxnLst/>
              <a:rect l="l" t="t" r="r" b="b"/>
              <a:pathLst>
                <a:path w="1929129" h="1000125">
                  <a:moveTo>
                    <a:pt x="1928876" y="0"/>
                  </a:moveTo>
                  <a:lnTo>
                    <a:pt x="0" y="0"/>
                  </a:lnTo>
                  <a:lnTo>
                    <a:pt x="0" y="1000125"/>
                  </a:lnTo>
                  <a:lnTo>
                    <a:pt x="1928876" y="1000125"/>
                  </a:lnTo>
                  <a:lnTo>
                    <a:pt x="1928876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714875" y="1928876"/>
              <a:ext cx="1929130" cy="1000125"/>
            </a:xfrm>
            <a:custGeom>
              <a:avLst/>
              <a:gdLst/>
              <a:ahLst/>
              <a:cxnLst/>
              <a:rect l="l" t="t" r="r" b="b"/>
              <a:pathLst>
                <a:path w="1929129" h="1000125">
                  <a:moveTo>
                    <a:pt x="0" y="1000125"/>
                  </a:moveTo>
                  <a:lnTo>
                    <a:pt x="1928876" y="1000125"/>
                  </a:lnTo>
                  <a:lnTo>
                    <a:pt x="1928876" y="0"/>
                  </a:lnTo>
                  <a:lnTo>
                    <a:pt x="0" y="0"/>
                  </a:lnTo>
                  <a:lnTo>
                    <a:pt x="0" y="1000125"/>
                  </a:lnTo>
                  <a:close/>
                </a:path>
              </a:pathLst>
            </a:custGeom>
            <a:ln w="25400">
              <a:solidFill>
                <a:srgbClr val="1E768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558800" y="2201926"/>
            <a:ext cx="2311400" cy="2454275"/>
            <a:chOff x="558800" y="2201926"/>
            <a:chExt cx="2311400" cy="2454275"/>
          </a:xfrm>
        </p:grpSpPr>
        <p:sp>
          <p:nvSpPr>
            <p:cNvPr id="17" name="object 17"/>
            <p:cNvSpPr/>
            <p:nvPr/>
          </p:nvSpPr>
          <p:spPr>
            <a:xfrm>
              <a:off x="2500376" y="2214626"/>
              <a:ext cx="214629" cy="484505"/>
            </a:xfrm>
            <a:custGeom>
              <a:avLst/>
              <a:gdLst/>
              <a:ahLst/>
              <a:cxnLst/>
              <a:rect l="l" t="t" r="r" b="b"/>
              <a:pathLst>
                <a:path w="214630" h="484505">
                  <a:moveTo>
                    <a:pt x="107061" y="0"/>
                  </a:moveTo>
                  <a:lnTo>
                    <a:pt x="107061" y="121031"/>
                  </a:lnTo>
                  <a:lnTo>
                    <a:pt x="0" y="121031"/>
                  </a:lnTo>
                  <a:lnTo>
                    <a:pt x="0" y="363093"/>
                  </a:lnTo>
                  <a:lnTo>
                    <a:pt x="107061" y="363093"/>
                  </a:lnTo>
                  <a:lnTo>
                    <a:pt x="107061" y="484124"/>
                  </a:lnTo>
                  <a:lnTo>
                    <a:pt x="214249" y="242062"/>
                  </a:lnTo>
                  <a:lnTo>
                    <a:pt x="107061" y="0"/>
                  </a:lnTo>
                  <a:close/>
                </a:path>
              </a:pathLst>
            </a:custGeom>
            <a:solidFill>
              <a:srgbClr val="2CA1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500376" y="2214626"/>
              <a:ext cx="214629" cy="484505"/>
            </a:xfrm>
            <a:custGeom>
              <a:avLst/>
              <a:gdLst/>
              <a:ahLst/>
              <a:cxnLst/>
              <a:rect l="l" t="t" r="r" b="b"/>
              <a:pathLst>
                <a:path w="214630" h="484505">
                  <a:moveTo>
                    <a:pt x="0" y="121031"/>
                  </a:moveTo>
                  <a:lnTo>
                    <a:pt x="107061" y="121031"/>
                  </a:lnTo>
                  <a:lnTo>
                    <a:pt x="107061" y="0"/>
                  </a:lnTo>
                  <a:lnTo>
                    <a:pt x="214249" y="242062"/>
                  </a:lnTo>
                  <a:lnTo>
                    <a:pt x="107061" y="484124"/>
                  </a:lnTo>
                  <a:lnTo>
                    <a:pt x="107061" y="363093"/>
                  </a:lnTo>
                  <a:lnTo>
                    <a:pt x="0" y="363093"/>
                  </a:lnTo>
                  <a:lnTo>
                    <a:pt x="0" y="121031"/>
                  </a:lnTo>
                  <a:close/>
                </a:path>
              </a:pathLst>
            </a:custGeom>
            <a:ln w="25400">
              <a:solidFill>
                <a:srgbClr val="1E768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71500" y="3714750"/>
              <a:ext cx="285750" cy="484505"/>
            </a:xfrm>
            <a:custGeom>
              <a:avLst/>
              <a:gdLst/>
              <a:ahLst/>
              <a:cxnLst/>
              <a:rect l="l" t="t" r="r" b="b"/>
              <a:pathLst>
                <a:path w="285750" h="484504">
                  <a:moveTo>
                    <a:pt x="142875" y="0"/>
                  </a:moveTo>
                  <a:lnTo>
                    <a:pt x="142875" y="121031"/>
                  </a:lnTo>
                  <a:lnTo>
                    <a:pt x="0" y="121031"/>
                  </a:lnTo>
                  <a:lnTo>
                    <a:pt x="0" y="363093"/>
                  </a:lnTo>
                  <a:lnTo>
                    <a:pt x="142875" y="363093"/>
                  </a:lnTo>
                  <a:lnTo>
                    <a:pt x="142875" y="484124"/>
                  </a:lnTo>
                  <a:lnTo>
                    <a:pt x="285750" y="242062"/>
                  </a:lnTo>
                  <a:lnTo>
                    <a:pt x="142875" y="0"/>
                  </a:lnTo>
                  <a:close/>
                </a:path>
              </a:pathLst>
            </a:custGeom>
            <a:solidFill>
              <a:srgbClr val="2CA1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71500" y="3714750"/>
              <a:ext cx="285750" cy="484505"/>
            </a:xfrm>
            <a:custGeom>
              <a:avLst/>
              <a:gdLst/>
              <a:ahLst/>
              <a:cxnLst/>
              <a:rect l="l" t="t" r="r" b="b"/>
              <a:pathLst>
                <a:path w="285750" h="484504">
                  <a:moveTo>
                    <a:pt x="0" y="121031"/>
                  </a:moveTo>
                  <a:lnTo>
                    <a:pt x="142875" y="121031"/>
                  </a:lnTo>
                  <a:lnTo>
                    <a:pt x="142875" y="0"/>
                  </a:lnTo>
                  <a:lnTo>
                    <a:pt x="285750" y="242062"/>
                  </a:lnTo>
                  <a:lnTo>
                    <a:pt x="142875" y="484124"/>
                  </a:lnTo>
                  <a:lnTo>
                    <a:pt x="142875" y="363093"/>
                  </a:lnTo>
                  <a:lnTo>
                    <a:pt x="0" y="363093"/>
                  </a:lnTo>
                  <a:lnTo>
                    <a:pt x="0" y="121031"/>
                  </a:lnTo>
                  <a:close/>
                </a:path>
              </a:pathLst>
            </a:custGeom>
            <a:ln w="25400">
              <a:solidFill>
                <a:srgbClr val="1E768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928687" y="3571811"/>
              <a:ext cx="1929130" cy="1071880"/>
            </a:xfrm>
            <a:custGeom>
              <a:avLst/>
              <a:gdLst/>
              <a:ahLst/>
              <a:cxnLst/>
              <a:rect l="l" t="t" r="r" b="b"/>
              <a:pathLst>
                <a:path w="1929130" h="1071879">
                  <a:moveTo>
                    <a:pt x="1928749" y="0"/>
                  </a:moveTo>
                  <a:lnTo>
                    <a:pt x="0" y="0"/>
                  </a:lnTo>
                  <a:lnTo>
                    <a:pt x="0" y="1071562"/>
                  </a:lnTo>
                  <a:lnTo>
                    <a:pt x="1928749" y="1071562"/>
                  </a:lnTo>
                  <a:lnTo>
                    <a:pt x="1928749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928687" y="3571811"/>
              <a:ext cx="1929130" cy="1071880"/>
            </a:xfrm>
            <a:custGeom>
              <a:avLst/>
              <a:gdLst/>
              <a:ahLst/>
              <a:cxnLst/>
              <a:rect l="l" t="t" r="r" b="b"/>
              <a:pathLst>
                <a:path w="1929130" h="1071879">
                  <a:moveTo>
                    <a:pt x="0" y="1071562"/>
                  </a:moveTo>
                  <a:lnTo>
                    <a:pt x="1928749" y="1071562"/>
                  </a:lnTo>
                  <a:lnTo>
                    <a:pt x="1928749" y="0"/>
                  </a:lnTo>
                  <a:lnTo>
                    <a:pt x="0" y="0"/>
                  </a:lnTo>
                  <a:lnTo>
                    <a:pt x="0" y="1071562"/>
                  </a:lnTo>
                  <a:close/>
                </a:path>
              </a:pathLst>
            </a:custGeom>
            <a:ln w="25400">
              <a:solidFill>
                <a:srgbClr val="1E768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286000" y="2786126"/>
              <a:ext cx="271780" cy="271780"/>
            </a:xfrm>
            <a:custGeom>
              <a:avLst/>
              <a:gdLst/>
              <a:ahLst/>
              <a:cxnLst/>
              <a:rect l="l" t="t" r="r" b="b"/>
              <a:pathLst>
                <a:path w="271780" h="271780">
                  <a:moveTo>
                    <a:pt x="160908" y="0"/>
                  </a:moveTo>
                  <a:lnTo>
                    <a:pt x="110617" y="0"/>
                  </a:lnTo>
                  <a:lnTo>
                    <a:pt x="67562" y="8673"/>
                  </a:lnTo>
                  <a:lnTo>
                    <a:pt x="32400" y="32337"/>
                  </a:lnTo>
                  <a:lnTo>
                    <a:pt x="8693" y="67454"/>
                  </a:lnTo>
                  <a:lnTo>
                    <a:pt x="0" y="110489"/>
                  </a:lnTo>
                  <a:lnTo>
                    <a:pt x="0" y="160782"/>
                  </a:lnTo>
                  <a:lnTo>
                    <a:pt x="8693" y="203836"/>
                  </a:lnTo>
                  <a:lnTo>
                    <a:pt x="32400" y="238998"/>
                  </a:lnTo>
                  <a:lnTo>
                    <a:pt x="67562" y="262705"/>
                  </a:lnTo>
                  <a:lnTo>
                    <a:pt x="110617" y="271399"/>
                  </a:lnTo>
                  <a:lnTo>
                    <a:pt x="160908" y="271399"/>
                  </a:lnTo>
                  <a:lnTo>
                    <a:pt x="203963" y="262705"/>
                  </a:lnTo>
                  <a:lnTo>
                    <a:pt x="239125" y="238998"/>
                  </a:lnTo>
                  <a:lnTo>
                    <a:pt x="262832" y="203836"/>
                  </a:lnTo>
                  <a:lnTo>
                    <a:pt x="271525" y="160782"/>
                  </a:lnTo>
                  <a:lnTo>
                    <a:pt x="271525" y="110489"/>
                  </a:lnTo>
                  <a:lnTo>
                    <a:pt x="262832" y="67454"/>
                  </a:lnTo>
                  <a:lnTo>
                    <a:pt x="239125" y="32337"/>
                  </a:lnTo>
                  <a:lnTo>
                    <a:pt x="203963" y="8673"/>
                  </a:lnTo>
                  <a:lnTo>
                    <a:pt x="16090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286000" y="2786126"/>
              <a:ext cx="271780" cy="271780"/>
            </a:xfrm>
            <a:custGeom>
              <a:avLst/>
              <a:gdLst/>
              <a:ahLst/>
              <a:cxnLst/>
              <a:rect l="l" t="t" r="r" b="b"/>
              <a:pathLst>
                <a:path w="271780" h="271780">
                  <a:moveTo>
                    <a:pt x="0" y="110489"/>
                  </a:moveTo>
                  <a:lnTo>
                    <a:pt x="8693" y="67454"/>
                  </a:lnTo>
                  <a:lnTo>
                    <a:pt x="32400" y="32337"/>
                  </a:lnTo>
                  <a:lnTo>
                    <a:pt x="67562" y="8673"/>
                  </a:lnTo>
                  <a:lnTo>
                    <a:pt x="110617" y="0"/>
                  </a:lnTo>
                  <a:lnTo>
                    <a:pt x="160908" y="0"/>
                  </a:lnTo>
                  <a:lnTo>
                    <a:pt x="203963" y="8673"/>
                  </a:lnTo>
                  <a:lnTo>
                    <a:pt x="239125" y="32337"/>
                  </a:lnTo>
                  <a:lnTo>
                    <a:pt x="262832" y="67454"/>
                  </a:lnTo>
                  <a:lnTo>
                    <a:pt x="271525" y="110489"/>
                  </a:lnTo>
                  <a:lnTo>
                    <a:pt x="271525" y="160782"/>
                  </a:lnTo>
                  <a:lnTo>
                    <a:pt x="262832" y="203836"/>
                  </a:lnTo>
                  <a:lnTo>
                    <a:pt x="239125" y="238998"/>
                  </a:lnTo>
                  <a:lnTo>
                    <a:pt x="203963" y="262705"/>
                  </a:lnTo>
                  <a:lnTo>
                    <a:pt x="160908" y="271399"/>
                  </a:lnTo>
                  <a:lnTo>
                    <a:pt x="110617" y="271399"/>
                  </a:lnTo>
                  <a:lnTo>
                    <a:pt x="67562" y="262705"/>
                  </a:lnTo>
                  <a:lnTo>
                    <a:pt x="32400" y="238998"/>
                  </a:lnTo>
                  <a:lnTo>
                    <a:pt x="8693" y="203836"/>
                  </a:lnTo>
                  <a:lnTo>
                    <a:pt x="0" y="160782"/>
                  </a:lnTo>
                  <a:lnTo>
                    <a:pt x="0" y="110489"/>
                  </a:lnTo>
                  <a:close/>
                </a:path>
              </a:pathLst>
            </a:custGeom>
            <a:ln w="25400">
              <a:solidFill>
                <a:srgbClr val="DA1F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5" name="object 25"/>
          <p:cNvGrpSpPr/>
          <p:nvPr/>
        </p:nvGrpSpPr>
        <p:grpSpPr>
          <a:xfrm>
            <a:off x="8917051" y="2416175"/>
            <a:ext cx="240029" cy="509905"/>
            <a:chOff x="8917051" y="2416175"/>
            <a:chExt cx="240029" cy="509905"/>
          </a:xfrm>
        </p:grpSpPr>
        <p:sp>
          <p:nvSpPr>
            <p:cNvPr id="26" name="object 26"/>
            <p:cNvSpPr/>
            <p:nvPr/>
          </p:nvSpPr>
          <p:spPr>
            <a:xfrm>
              <a:off x="8929751" y="2428875"/>
              <a:ext cx="214629" cy="484505"/>
            </a:xfrm>
            <a:custGeom>
              <a:avLst/>
              <a:gdLst/>
              <a:ahLst/>
              <a:cxnLst/>
              <a:rect l="l" t="t" r="r" b="b"/>
              <a:pathLst>
                <a:path w="214629" h="484505">
                  <a:moveTo>
                    <a:pt x="107060" y="0"/>
                  </a:moveTo>
                  <a:lnTo>
                    <a:pt x="107060" y="121030"/>
                  </a:lnTo>
                  <a:lnTo>
                    <a:pt x="0" y="121030"/>
                  </a:lnTo>
                  <a:lnTo>
                    <a:pt x="0" y="363092"/>
                  </a:lnTo>
                  <a:lnTo>
                    <a:pt x="107060" y="363092"/>
                  </a:lnTo>
                  <a:lnTo>
                    <a:pt x="107060" y="484124"/>
                  </a:lnTo>
                  <a:lnTo>
                    <a:pt x="214249" y="242062"/>
                  </a:lnTo>
                  <a:lnTo>
                    <a:pt x="107060" y="0"/>
                  </a:lnTo>
                  <a:close/>
                </a:path>
              </a:pathLst>
            </a:custGeom>
            <a:solidFill>
              <a:srgbClr val="2CA1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8929751" y="2428875"/>
              <a:ext cx="214629" cy="484505"/>
            </a:xfrm>
            <a:custGeom>
              <a:avLst/>
              <a:gdLst/>
              <a:ahLst/>
              <a:cxnLst/>
              <a:rect l="l" t="t" r="r" b="b"/>
              <a:pathLst>
                <a:path w="214629" h="484505">
                  <a:moveTo>
                    <a:pt x="0" y="121030"/>
                  </a:moveTo>
                  <a:lnTo>
                    <a:pt x="107060" y="121030"/>
                  </a:lnTo>
                  <a:lnTo>
                    <a:pt x="107060" y="0"/>
                  </a:lnTo>
                  <a:lnTo>
                    <a:pt x="214249" y="242062"/>
                  </a:lnTo>
                  <a:lnTo>
                    <a:pt x="107060" y="484124"/>
                  </a:lnTo>
                  <a:lnTo>
                    <a:pt x="107060" y="363092"/>
                  </a:lnTo>
                  <a:lnTo>
                    <a:pt x="0" y="363092"/>
                  </a:lnTo>
                  <a:lnTo>
                    <a:pt x="0" y="121030"/>
                  </a:lnTo>
                  <a:close/>
                </a:path>
              </a:pathLst>
            </a:custGeom>
            <a:ln w="25400">
              <a:solidFill>
                <a:srgbClr val="1E768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4855845" y="1959355"/>
            <a:ext cx="1647189" cy="711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900" b="1" spc="-114" dirty="0">
                <a:latin typeface="Arial"/>
                <a:cs typeface="Arial"/>
              </a:rPr>
              <a:t>Родитель</a:t>
            </a:r>
            <a:r>
              <a:rPr sz="900" b="1" spc="-20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–</a:t>
            </a:r>
            <a:r>
              <a:rPr sz="900" b="1" spc="25" dirty="0">
                <a:latin typeface="Arial"/>
                <a:cs typeface="Arial"/>
              </a:rPr>
              <a:t> </a:t>
            </a:r>
            <a:r>
              <a:rPr sz="900" b="1" spc="-25" dirty="0">
                <a:latin typeface="Arial"/>
                <a:cs typeface="Arial"/>
              </a:rPr>
              <a:t>ДОУ</a:t>
            </a:r>
            <a:endParaRPr sz="900">
              <a:latin typeface="Arial"/>
              <a:cs typeface="Arial"/>
            </a:endParaRPr>
          </a:p>
          <a:p>
            <a:pPr marL="12700" marR="5715" algn="ctr">
              <a:lnSpc>
                <a:spcPct val="100000"/>
              </a:lnSpc>
            </a:pPr>
            <a:r>
              <a:rPr sz="900" spc="-20" dirty="0">
                <a:latin typeface="Franklin Gothic Medium"/>
                <a:cs typeface="Franklin Gothic Medium"/>
              </a:rPr>
              <a:t>Родитель </a:t>
            </a:r>
            <a:r>
              <a:rPr sz="900" spc="-10" dirty="0">
                <a:latin typeface="Franklin Gothic Medium"/>
                <a:cs typeface="Franklin Gothic Medium"/>
              </a:rPr>
              <a:t>приносит</a:t>
            </a:r>
            <a:r>
              <a:rPr sz="900" spc="-20" dirty="0">
                <a:latin typeface="Franklin Gothic Medium"/>
                <a:cs typeface="Franklin Gothic Medium"/>
              </a:rPr>
              <a:t> </a:t>
            </a:r>
            <a:r>
              <a:rPr sz="900" dirty="0">
                <a:latin typeface="Franklin Gothic Medium"/>
                <a:cs typeface="Franklin Gothic Medium"/>
              </a:rPr>
              <a:t>в</a:t>
            </a:r>
            <a:r>
              <a:rPr sz="900" spc="-10" dirty="0">
                <a:latin typeface="Franklin Gothic Medium"/>
                <a:cs typeface="Franklin Gothic Medium"/>
              </a:rPr>
              <a:t> </a:t>
            </a:r>
            <a:r>
              <a:rPr sz="900" spc="-20" dirty="0">
                <a:latin typeface="Franklin Gothic Medium"/>
                <a:cs typeface="Franklin Gothic Medium"/>
              </a:rPr>
              <a:t>детский</a:t>
            </a:r>
            <a:r>
              <a:rPr sz="900" spc="-10" dirty="0">
                <a:latin typeface="Franklin Gothic Medium"/>
                <a:cs typeface="Franklin Gothic Medium"/>
              </a:rPr>
              <a:t> </a:t>
            </a:r>
            <a:r>
              <a:rPr sz="900" spc="-25" dirty="0">
                <a:latin typeface="Franklin Gothic Medium"/>
                <a:cs typeface="Franklin Gothic Medium"/>
              </a:rPr>
              <a:t>сад</a:t>
            </a:r>
            <a:r>
              <a:rPr sz="900" dirty="0">
                <a:latin typeface="Franklin Gothic Medium"/>
                <a:cs typeface="Franklin Gothic Medium"/>
              </a:rPr>
              <a:t> все</a:t>
            </a:r>
            <a:r>
              <a:rPr sz="900" spc="-5" dirty="0">
                <a:latin typeface="Franklin Gothic Medium"/>
                <a:cs typeface="Franklin Gothic Medium"/>
              </a:rPr>
              <a:t> </a:t>
            </a:r>
            <a:r>
              <a:rPr sz="900" spc="-20" dirty="0">
                <a:latin typeface="Franklin Gothic Medium"/>
                <a:cs typeface="Franklin Gothic Medium"/>
              </a:rPr>
              <a:t>необходимые </a:t>
            </a:r>
            <a:r>
              <a:rPr sz="900" spc="-10" dirty="0">
                <a:latin typeface="Franklin Gothic Medium"/>
                <a:cs typeface="Franklin Gothic Medium"/>
              </a:rPr>
              <a:t>документы</a:t>
            </a:r>
            <a:endParaRPr sz="900">
              <a:latin typeface="Franklin Gothic Medium"/>
              <a:cs typeface="Franklin Gothic Medium"/>
            </a:endParaRPr>
          </a:p>
          <a:p>
            <a:pPr marL="147955" marR="139700" algn="ctr">
              <a:lnSpc>
                <a:spcPct val="100000"/>
              </a:lnSpc>
            </a:pPr>
            <a:r>
              <a:rPr sz="900" spc="-20" dirty="0">
                <a:latin typeface="Franklin Gothic Medium"/>
                <a:cs typeface="Franklin Gothic Medium"/>
              </a:rPr>
              <a:t>(путевка,</a:t>
            </a:r>
            <a:r>
              <a:rPr sz="900" spc="-5" dirty="0">
                <a:latin typeface="Franklin Gothic Medium"/>
                <a:cs typeface="Franklin Gothic Medium"/>
              </a:rPr>
              <a:t> </a:t>
            </a:r>
            <a:r>
              <a:rPr sz="900" dirty="0">
                <a:latin typeface="Franklin Gothic Medium"/>
                <a:cs typeface="Franklin Gothic Medium"/>
              </a:rPr>
              <a:t>мед.</a:t>
            </a:r>
            <a:r>
              <a:rPr sz="900" spc="10" dirty="0">
                <a:latin typeface="Franklin Gothic Medium"/>
                <a:cs typeface="Franklin Gothic Medium"/>
              </a:rPr>
              <a:t> </a:t>
            </a:r>
            <a:r>
              <a:rPr sz="900" spc="-20" dirty="0">
                <a:latin typeface="Franklin Gothic Medium"/>
                <a:cs typeface="Franklin Gothic Medium"/>
              </a:rPr>
              <a:t>заключение) </a:t>
            </a:r>
            <a:r>
              <a:rPr sz="900" b="1" dirty="0">
                <a:latin typeface="Arial"/>
                <a:cs typeface="Arial"/>
              </a:rPr>
              <a:t>15</a:t>
            </a:r>
            <a:r>
              <a:rPr sz="900" b="1" spc="10" dirty="0">
                <a:latin typeface="Arial"/>
                <a:cs typeface="Arial"/>
              </a:rPr>
              <a:t> </a:t>
            </a:r>
            <a:r>
              <a:rPr sz="900" b="1" spc="-25" dirty="0">
                <a:latin typeface="Arial"/>
                <a:cs typeface="Arial"/>
              </a:rPr>
              <a:t>мин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6773926" y="2201926"/>
            <a:ext cx="240029" cy="509905"/>
            <a:chOff x="6773926" y="2201926"/>
            <a:chExt cx="240029" cy="509905"/>
          </a:xfrm>
        </p:grpSpPr>
        <p:sp>
          <p:nvSpPr>
            <p:cNvPr id="30" name="object 30"/>
            <p:cNvSpPr/>
            <p:nvPr/>
          </p:nvSpPr>
          <p:spPr>
            <a:xfrm>
              <a:off x="6786626" y="2214626"/>
              <a:ext cx="214629" cy="484505"/>
            </a:xfrm>
            <a:custGeom>
              <a:avLst/>
              <a:gdLst/>
              <a:ahLst/>
              <a:cxnLst/>
              <a:rect l="l" t="t" r="r" b="b"/>
              <a:pathLst>
                <a:path w="214629" h="484505">
                  <a:moveTo>
                    <a:pt x="107060" y="0"/>
                  </a:moveTo>
                  <a:lnTo>
                    <a:pt x="107060" y="121031"/>
                  </a:lnTo>
                  <a:lnTo>
                    <a:pt x="0" y="121031"/>
                  </a:lnTo>
                  <a:lnTo>
                    <a:pt x="0" y="363093"/>
                  </a:lnTo>
                  <a:lnTo>
                    <a:pt x="107060" y="363093"/>
                  </a:lnTo>
                  <a:lnTo>
                    <a:pt x="107060" y="484124"/>
                  </a:lnTo>
                  <a:lnTo>
                    <a:pt x="214249" y="242062"/>
                  </a:lnTo>
                  <a:lnTo>
                    <a:pt x="107060" y="0"/>
                  </a:lnTo>
                  <a:close/>
                </a:path>
              </a:pathLst>
            </a:custGeom>
            <a:solidFill>
              <a:srgbClr val="2CA1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786626" y="2214626"/>
              <a:ext cx="214629" cy="484505"/>
            </a:xfrm>
            <a:custGeom>
              <a:avLst/>
              <a:gdLst/>
              <a:ahLst/>
              <a:cxnLst/>
              <a:rect l="l" t="t" r="r" b="b"/>
              <a:pathLst>
                <a:path w="214629" h="484505">
                  <a:moveTo>
                    <a:pt x="0" y="121031"/>
                  </a:moveTo>
                  <a:lnTo>
                    <a:pt x="107060" y="121031"/>
                  </a:lnTo>
                  <a:lnTo>
                    <a:pt x="107060" y="0"/>
                  </a:lnTo>
                  <a:lnTo>
                    <a:pt x="214249" y="242062"/>
                  </a:lnTo>
                  <a:lnTo>
                    <a:pt x="107060" y="484124"/>
                  </a:lnTo>
                  <a:lnTo>
                    <a:pt x="107060" y="363093"/>
                  </a:lnTo>
                  <a:lnTo>
                    <a:pt x="0" y="363093"/>
                  </a:lnTo>
                  <a:lnTo>
                    <a:pt x="0" y="121031"/>
                  </a:lnTo>
                  <a:close/>
                </a:path>
              </a:pathLst>
            </a:custGeom>
            <a:ln w="25400">
              <a:solidFill>
                <a:srgbClr val="1E768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2" name="object 32"/>
          <p:cNvGrpSpPr/>
          <p:nvPr/>
        </p:nvGrpSpPr>
        <p:grpSpPr>
          <a:xfrm>
            <a:off x="7131050" y="1987550"/>
            <a:ext cx="1682750" cy="1025525"/>
            <a:chOff x="7131050" y="1987550"/>
            <a:chExt cx="1682750" cy="1025525"/>
          </a:xfrm>
        </p:grpSpPr>
        <p:sp>
          <p:nvSpPr>
            <p:cNvPr id="33" name="object 33"/>
            <p:cNvSpPr/>
            <p:nvPr/>
          </p:nvSpPr>
          <p:spPr>
            <a:xfrm>
              <a:off x="7143750" y="2000250"/>
              <a:ext cx="1657350" cy="1000125"/>
            </a:xfrm>
            <a:custGeom>
              <a:avLst/>
              <a:gdLst/>
              <a:ahLst/>
              <a:cxnLst/>
              <a:rect l="l" t="t" r="r" b="b"/>
              <a:pathLst>
                <a:path w="1657350" h="1000125">
                  <a:moveTo>
                    <a:pt x="1657350" y="0"/>
                  </a:moveTo>
                  <a:lnTo>
                    <a:pt x="0" y="0"/>
                  </a:lnTo>
                  <a:lnTo>
                    <a:pt x="0" y="1000125"/>
                  </a:lnTo>
                  <a:lnTo>
                    <a:pt x="1657350" y="1000125"/>
                  </a:lnTo>
                  <a:lnTo>
                    <a:pt x="165735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7143750" y="2000250"/>
              <a:ext cx="1657350" cy="1000125"/>
            </a:xfrm>
            <a:custGeom>
              <a:avLst/>
              <a:gdLst/>
              <a:ahLst/>
              <a:cxnLst/>
              <a:rect l="l" t="t" r="r" b="b"/>
              <a:pathLst>
                <a:path w="1657350" h="1000125">
                  <a:moveTo>
                    <a:pt x="0" y="1000125"/>
                  </a:moveTo>
                  <a:lnTo>
                    <a:pt x="1657350" y="1000125"/>
                  </a:lnTo>
                  <a:lnTo>
                    <a:pt x="1657350" y="0"/>
                  </a:lnTo>
                  <a:lnTo>
                    <a:pt x="0" y="0"/>
                  </a:lnTo>
                  <a:lnTo>
                    <a:pt x="0" y="1000125"/>
                  </a:lnTo>
                  <a:close/>
                </a:path>
              </a:pathLst>
            </a:custGeom>
            <a:ln w="25400">
              <a:solidFill>
                <a:srgbClr val="1E768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7369302" y="2030729"/>
            <a:ext cx="12103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1905" algn="ctr">
              <a:lnSpc>
                <a:spcPct val="100000"/>
              </a:lnSpc>
              <a:spcBef>
                <a:spcPts val="100"/>
              </a:spcBef>
            </a:pPr>
            <a:r>
              <a:rPr sz="900" b="1" spc="-110" dirty="0">
                <a:latin typeface="Arial"/>
                <a:cs typeface="Arial"/>
              </a:rPr>
              <a:t>Родитель-</a:t>
            </a:r>
            <a:r>
              <a:rPr sz="900" b="1" spc="-10" dirty="0">
                <a:latin typeface="Arial"/>
                <a:cs typeface="Arial"/>
              </a:rPr>
              <a:t>медсестра </a:t>
            </a:r>
            <a:r>
              <a:rPr sz="900" spc="-20" dirty="0">
                <a:latin typeface="Franklin Gothic Medium"/>
                <a:cs typeface="Franklin Gothic Medium"/>
              </a:rPr>
              <a:t>Родитель</a:t>
            </a:r>
            <a:r>
              <a:rPr sz="900" dirty="0">
                <a:latin typeface="Franklin Gothic Medium"/>
                <a:cs typeface="Franklin Gothic Medium"/>
              </a:rPr>
              <a:t> </a:t>
            </a:r>
            <a:r>
              <a:rPr sz="900" spc="-10" dirty="0">
                <a:latin typeface="Franklin Gothic Medium"/>
                <a:cs typeface="Franklin Gothic Medium"/>
              </a:rPr>
              <a:t>предоставляет документы</a:t>
            </a:r>
            <a:r>
              <a:rPr sz="900" spc="105" dirty="0">
                <a:latin typeface="Franklin Gothic Medium"/>
                <a:cs typeface="Franklin Gothic Medium"/>
              </a:rPr>
              <a:t> </a:t>
            </a:r>
            <a:r>
              <a:rPr sz="900" spc="-10" dirty="0">
                <a:latin typeface="Franklin Gothic Medium"/>
                <a:cs typeface="Franklin Gothic Medium"/>
              </a:rPr>
              <a:t>медсестре </a:t>
            </a:r>
            <a:r>
              <a:rPr sz="900" b="1" dirty="0">
                <a:latin typeface="Arial"/>
                <a:cs typeface="Arial"/>
              </a:rPr>
              <a:t>10</a:t>
            </a:r>
            <a:r>
              <a:rPr sz="900" b="1" spc="10" dirty="0">
                <a:latin typeface="Arial"/>
                <a:cs typeface="Arial"/>
              </a:rPr>
              <a:t> </a:t>
            </a:r>
            <a:r>
              <a:rPr sz="900" b="1" spc="-25" dirty="0">
                <a:latin typeface="Arial"/>
                <a:cs typeface="Arial"/>
              </a:rPr>
              <a:t>мин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3059176" y="3630548"/>
            <a:ext cx="311150" cy="509905"/>
            <a:chOff x="3059176" y="3630548"/>
            <a:chExt cx="311150" cy="509905"/>
          </a:xfrm>
        </p:grpSpPr>
        <p:sp>
          <p:nvSpPr>
            <p:cNvPr id="37" name="object 37"/>
            <p:cNvSpPr/>
            <p:nvPr/>
          </p:nvSpPr>
          <p:spPr>
            <a:xfrm>
              <a:off x="3071876" y="3643248"/>
              <a:ext cx="285750" cy="484505"/>
            </a:xfrm>
            <a:custGeom>
              <a:avLst/>
              <a:gdLst/>
              <a:ahLst/>
              <a:cxnLst/>
              <a:rect l="l" t="t" r="r" b="b"/>
              <a:pathLst>
                <a:path w="285750" h="484504">
                  <a:moveTo>
                    <a:pt x="142875" y="0"/>
                  </a:moveTo>
                  <a:lnTo>
                    <a:pt x="142875" y="121157"/>
                  </a:lnTo>
                  <a:lnTo>
                    <a:pt x="0" y="121157"/>
                  </a:lnTo>
                  <a:lnTo>
                    <a:pt x="0" y="363219"/>
                  </a:lnTo>
                  <a:lnTo>
                    <a:pt x="142875" y="363219"/>
                  </a:lnTo>
                  <a:lnTo>
                    <a:pt x="142875" y="484250"/>
                  </a:lnTo>
                  <a:lnTo>
                    <a:pt x="285750" y="242188"/>
                  </a:lnTo>
                  <a:lnTo>
                    <a:pt x="142875" y="0"/>
                  </a:lnTo>
                  <a:close/>
                </a:path>
              </a:pathLst>
            </a:custGeom>
            <a:solidFill>
              <a:srgbClr val="2CA1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071876" y="3643248"/>
              <a:ext cx="285750" cy="484505"/>
            </a:xfrm>
            <a:custGeom>
              <a:avLst/>
              <a:gdLst/>
              <a:ahLst/>
              <a:cxnLst/>
              <a:rect l="l" t="t" r="r" b="b"/>
              <a:pathLst>
                <a:path w="285750" h="484504">
                  <a:moveTo>
                    <a:pt x="0" y="121157"/>
                  </a:moveTo>
                  <a:lnTo>
                    <a:pt x="142875" y="121157"/>
                  </a:lnTo>
                  <a:lnTo>
                    <a:pt x="142875" y="0"/>
                  </a:lnTo>
                  <a:lnTo>
                    <a:pt x="285750" y="242188"/>
                  </a:lnTo>
                  <a:lnTo>
                    <a:pt x="142875" y="484250"/>
                  </a:lnTo>
                  <a:lnTo>
                    <a:pt x="142875" y="363219"/>
                  </a:lnTo>
                  <a:lnTo>
                    <a:pt x="0" y="363219"/>
                  </a:lnTo>
                  <a:lnTo>
                    <a:pt x="0" y="121157"/>
                  </a:lnTo>
                  <a:close/>
                </a:path>
              </a:pathLst>
            </a:custGeom>
            <a:ln w="25400">
              <a:solidFill>
                <a:srgbClr val="1E768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9" name="object 39"/>
          <p:cNvGrpSpPr/>
          <p:nvPr/>
        </p:nvGrpSpPr>
        <p:grpSpPr>
          <a:xfrm>
            <a:off x="3487801" y="3416236"/>
            <a:ext cx="1754505" cy="1033780"/>
            <a:chOff x="3487801" y="3416236"/>
            <a:chExt cx="1754505" cy="1033780"/>
          </a:xfrm>
        </p:grpSpPr>
        <p:sp>
          <p:nvSpPr>
            <p:cNvPr id="40" name="object 40"/>
            <p:cNvSpPr/>
            <p:nvPr/>
          </p:nvSpPr>
          <p:spPr>
            <a:xfrm>
              <a:off x="3500501" y="3428936"/>
              <a:ext cx="1729105" cy="1008380"/>
            </a:xfrm>
            <a:custGeom>
              <a:avLst/>
              <a:gdLst/>
              <a:ahLst/>
              <a:cxnLst/>
              <a:rect l="l" t="t" r="r" b="b"/>
              <a:pathLst>
                <a:path w="1729104" h="1008379">
                  <a:moveTo>
                    <a:pt x="1728724" y="0"/>
                  </a:moveTo>
                  <a:lnTo>
                    <a:pt x="0" y="0"/>
                  </a:lnTo>
                  <a:lnTo>
                    <a:pt x="0" y="1008062"/>
                  </a:lnTo>
                  <a:lnTo>
                    <a:pt x="1728724" y="1008062"/>
                  </a:lnTo>
                  <a:lnTo>
                    <a:pt x="1728724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3500501" y="3428936"/>
              <a:ext cx="1729105" cy="1008380"/>
            </a:xfrm>
            <a:custGeom>
              <a:avLst/>
              <a:gdLst/>
              <a:ahLst/>
              <a:cxnLst/>
              <a:rect l="l" t="t" r="r" b="b"/>
              <a:pathLst>
                <a:path w="1729104" h="1008379">
                  <a:moveTo>
                    <a:pt x="0" y="1008062"/>
                  </a:moveTo>
                  <a:lnTo>
                    <a:pt x="1728724" y="1008062"/>
                  </a:lnTo>
                  <a:lnTo>
                    <a:pt x="1728724" y="0"/>
                  </a:lnTo>
                  <a:lnTo>
                    <a:pt x="0" y="0"/>
                  </a:lnTo>
                  <a:lnTo>
                    <a:pt x="0" y="1008062"/>
                  </a:lnTo>
                  <a:close/>
                </a:path>
              </a:pathLst>
            </a:custGeom>
            <a:ln w="25400">
              <a:solidFill>
                <a:srgbClr val="1E768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 txBox="1"/>
          <p:nvPr/>
        </p:nvSpPr>
        <p:spPr>
          <a:xfrm>
            <a:off x="3761613" y="3459860"/>
            <a:ext cx="12071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114" dirty="0">
                <a:latin typeface="Arial"/>
                <a:cs typeface="Arial"/>
              </a:rPr>
              <a:t>Родитель</a:t>
            </a:r>
            <a:r>
              <a:rPr sz="900" b="1" spc="5" dirty="0">
                <a:latin typeface="Arial"/>
                <a:cs typeface="Arial"/>
              </a:rPr>
              <a:t> </a:t>
            </a:r>
            <a:r>
              <a:rPr sz="900" b="1" spc="-65" dirty="0">
                <a:latin typeface="Arial"/>
                <a:cs typeface="Arial"/>
              </a:rPr>
              <a:t>–Заведующий</a:t>
            </a:r>
            <a:endParaRPr sz="9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654933" y="3734180"/>
            <a:ext cx="142049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0"/>
              </a:spcBef>
            </a:pPr>
            <a:r>
              <a:rPr sz="900" spc="-20" dirty="0">
                <a:latin typeface="Franklin Gothic Medium"/>
                <a:cs typeface="Franklin Gothic Medium"/>
              </a:rPr>
              <a:t>Родитель</a:t>
            </a:r>
            <a:r>
              <a:rPr sz="900" dirty="0">
                <a:latin typeface="Franklin Gothic Medium"/>
                <a:cs typeface="Franklin Gothic Medium"/>
              </a:rPr>
              <a:t> </a:t>
            </a:r>
            <a:r>
              <a:rPr sz="900" spc="-20" dirty="0">
                <a:latin typeface="Franklin Gothic Medium"/>
                <a:cs typeface="Franklin Gothic Medium"/>
              </a:rPr>
              <a:t>заключает</a:t>
            </a:r>
            <a:r>
              <a:rPr sz="900" dirty="0">
                <a:latin typeface="Franklin Gothic Medium"/>
                <a:cs typeface="Franklin Gothic Medium"/>
              </a:rPr>
              <a:t> </a:t>
            </a:r>
            <a:r>
              <a:rPr sz="900" spc="-50" dirty="0">
                <a:latin typeface="Franklin Gothic Medium"/>
                <a:cs typeface="Franklin Gothic Medium"/>
              </a:rPr>
              <a:t>с</a:t>
            </a:r>
            <a:endParaRPr sz="900">
              <a:latin typeface="Franklin Gothic Medium"/>
              <a:cs typeface="Franklin Gothic Medium"/>
            </a:endParaRPr>
          </a:p>
          <a:p>
            <a:pPr marL="12065" marR="5080" algn="ctr">
              <a:lnSpc>
                <a:spcPct val="100000"/>
              </a:lnSpc>
            </a:pPr>
            <a:r>
              <a:rPr sz="900" spc="-20" dirty="0">
                <a:latin typeface="Franklin Gothic Medium"/>
                <a:cs typeface="Franklin Gothic Medium"/>
              </a:rPr>
              <a:t>руководителем</a:t>
            </a:r>
            <a:r>
              <a:rPr sz="900" spc="10" dirty="0">
                <a:latin typeface="Franklin Gothic Medium"/>
                <a:cs typeface="Franklin Gothic Medium"/>
              </a:rPr>
              <a:t> </a:t>
            </a:r>
            <a:r>
              <a:rPr sz="900" dirty="0">
                <a:latin typeface="Franklin Gothic Medium"/>
                <a:cs typeface="Franklin Gothic Medium"/>
              </a:rPr>
              <a:t>ДОУ</a:t>
            </a:r>
            <a:r>
              <a:rPr sz="900" spc="20" dirty="0">
                <a:latin typeface="Franklin Gothic Medium"/>
                <a:cs typeface="Franklin Gothic Medium"/>
              </a:rPr>
              <a:t> </a:t>
            </a:r>
            <a:r>
              <a:rPr sz="900" spc="-10" dirty="0">
                <a:latin typeface="Franklin Gothic Medium"/>
                <a:cs typeface="Franklin Gothic Medium"/>
              </a:rPr>
              <a:t>договор </a:t>
            </a:r>
            <a:r>
              <a:rPr sz="900" b="1" dirty="0">
                <a:latin typeface="Arial"/>
                <a:cs typeface="Arial"/>
              </a:rPr>
              <a:t>10</a:t>
            </a:r>
            <a:r>
              <a:rPr sz="900" b="1" spc="-15" dirty="0">
                <a:latin typeface="Arial"/>
                <a:cs typeface="Arial"/>
              </a:rPr>
              <a:t> </a:t>
            </a:r>
            <a:r>
              <a:rPr sz="900" b="1" spc="-55" dirty="0">
                <a:latin typeface="Arial"/>
                <a:cs typeface="Arial"/>
              </a:rPr>
              <a:t>мин</a:t>
            </a:r>
            <a:r>
              <a:rPr sz="900" b="1" spc="-10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–</a:t>
            </a:r>
            <a:r>
              <a:rPr sz="900" b="1" spc="20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60</a:t>
            </a:r>
            <a:r>
              <a:rPr sz="900" b="1" spc="-15" dirty="0">
                <a:latin typeface="Arial"/>
                <a:cs typeface="Arial"/>
              </a:rPr>
              <a:t> </a:t>
            </a:r>
            <a:r>
              <a:rPr sz="900" b="1" spc="-25" dirty="0">
                <a:latin typeface="Arial"/>
                <a:cs typeface="Arial"/>
              </a:rPr>
              <a:t>мин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4038600" y="2895600"/>
            <a:ext cx="297180" cy="297180"/>
            <a:chOff x="4059301" y="2916301"/>
            <a:chExt cx="297180" cy="297180"/>
          </a:xfrm>
        </p:grpSpPr>
        <p:sp>
          <p:nvSpPr>
            <p:cNvPr id="45" name="object 45"/>
            <p:cNvSpPr/>
            <p:nvPr/>
          </p:nvSpPr>
          <p:spPr>
            <a:xfrm>
              <a:off x="4072001" y="2929001"/>
              <a:ext cx="271780" cy="271780"/>
            </a:xfrm>
            <a:custGeom>
              <a:avLst/>
              <a:gdLst/>
              <a:ahLst/>
              <a:cxnLst/>
              <a:rect l="l" t="t" r="r" b="b"/>
              <a:pathLst>
                <a:path w="271779" h="271780">
                  <a:moveTo>
                    <a:pt x="160782" y="0"/>
                  </a:moveTo>
                  <a:lnTo>
                    <a:pt x="110489" y="0"/>
                  </a:lnTo>
                  <a:lnTo>
                    <a:pt x="67454" y="8673"/>
                  </a:lnTo>
                  <a:lnTo>
                    <a:pt x="32337" y="32337"/>
                  </a:lnTo>
                  <a:lnTo>
                    <a:pt x="8673" y="67454"/>
                  </a:lnTo>
                  <a:lnTo>
                    <a:pt x="0" y="110489"/>
                  </a:lnTo>
                  <a:lnTo>
                    <a:pt x="0" y="160782"/>
                  </a:lnTo>
                  <a:lnTo>
                    <a:pt x="8673" y="203836"/>
                  </a:lnTo>
                  <a:lnTo>
                    <a:pt x="32337" y="238998"/>
                  </a:lnTo>
                  <a:lnTo>
                    <a:pt x="67454" y="262705"/>
                  </a:lnTo>
                  <a:lnTo>
                    <a:pt x="110489" y="271399"/>
                  </a:lnTo>
                  <a:lnTo>
                    <a:pt x="160782" y="271399"/>
                  </a:lnTo>
                  <a:lnTo>
                    <a:pt x="203836" y="262705"/>
                  </a:lnTo>
                  <a:lnTo>
                    <a:pt x="238998" y="238998"/>
                  </a:lnTo>
                  <a:lnTo>
                    <a:pt x="262705" y="203836"/>
                  </a:lnTo>
                  <a:lnTo>
                    <a:pt x="271399" y="160782"/>
                  </a:lnTo>
                  <a:lnTo>
                    <a:pt x="271399" y="110489"/>
                  </a:lnTo>
                  <a:lnTo>
                    <a:pt x="262705" y="67454"/>
                  </a:lnTo>
                  <a:lnTo>
                    <a:pt x="238998" y="32337"/>
                  </a:lnTo>
                  <a:lnTo>
                    <a:pt x="203836" y="8673"/>
                  </a:lnTo>
                  <a:lnTo>
                    <a:pt x="16078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072001" y="2929001"/>
              <a:ext cx="271780" cy="271780"/>
            </a:xfrm>
            <a:custGeom>
              <a:avLst/>
              <a:gdLst/>
              <a:ahLst/>
              <a:cxnLst/>
              <a:rect l="l" t="t" r="r" b="b"/>
              <a:pathLst>
                <a:path w="271779" h="271780">
                  <a:moveTo>
                    <a:pt x="0" y="110489"/>
                  </a:moveTo>
                  <a:lnTo>
                    <a:pt x="8673" y="67454"/>
                  </a:lnTo>
                  <a:lnTo>
                    <a:pt x="32337" y="32337"/>
                  </a:lnTo>
                  <a:lnTo>
                    <a:pt x="67454" y="8673"/>
                  </a:lnTo>
                  <a:lnTo>
                    <a:pt x="110489" y="0"/>
                  </a:lnTo>
                  <a:lnTo>
                    <a:pt x="160782" y="0"/>
                  </a:lnTo>
                  <a:lnTo>
                    <a:pt x="203836" y="8673"/>
                  </a:lnTo>
                  <a:lnTo>
                    <a:pt x="238998" y="32337"/>
                  </a:lnTo>
                  <a:lnTo>
                    <a:pt x="262705" y="67454"/>
                  </a:lnTo>
                  <a:lnTo>
                    <a:pt x="271399" y="110489"/>
                  </a:lnTo>
                  <a:lnTo>
                    <a:pt x="271399" y="160782"/>
                  </a:lnTo>
                  <a:lnTo>
                    <a:pt x="262705" y="203836"/>
                  </a:lnTo>
                  <a:lnTo>
                    <a:pt x="238998" y="238998"/>
                  </a:lnTo>
                  <a:lnTo>
                    <a:pt x="203836" y="262705"/>
                  </a:lnTo>
                  <a:lnTo>
                    <a:pt x="160782" y="271399"/>
                  </a:lnTo>
                  <a:lnTo>
                    <a:pt x="110489" y="271399"/>
                  </a:lnTo>
                  <a:lnTo>
                    <a:pt x="67454" y="262705"/>
                  </a:lnTo>
                  <a:lnTo>
                    <a:pt x="32337" y="238998"/>
                  </a:lnTo>
                  <a:lnTo>
                    <a:pt x="8673" y="203836"/>
                  </a:lnTo>
                  <a:lnTo>
                    <a:pt x="0" y="160782"/>
                  </a:lnTo>
                  <a:lnTo>
                    <a:pt x="0" y="110489"/>
                  </a:lnTo>
                  <a:close/>
                </a:path>
              </a:pathLst>
            </a:custGeom>
            <a:ln w="25400">
              <a:solidFill>
                <a:srgbClr val="DA1F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 txBox="1"/>
          <p:nvPr/>
        </p:nvSpPr>
        <p:spPr>
          <a:xfrm>
            <a:off x="2995422" y="1887728"/>
            <a:ext cx="1295400" cy="12593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4780" marR="136525" algn="ctr">
              <a:lnSpc>
                <a:spcPct val="100000"/>
              </a:lnSpc>
              <a:spcBef>
                <a:spcPts val="100"/>
              </a:spcBef>
            </a:pPr>
            <a:r>
              <a:rPr sz="900" b="1" spc="-114" dirty="0" err="1">
                <a:latin typeface="Arial"/>
                <a:cs typeface="Arial"/>
              </a:rPr>
              <a:t>Родитель</a:t>
            </a:r>
            <a:r>
              <a:rPr sz="900" b="1" spc="-30" dirty="0">
                <a:latin typeface="Arial"/>
                <a:cs typeface="Arial"/>
              </a:rPr>
              <a:t> </a:t>
            </a:r>
            <a:r>
              <a:rPr lang="ru-RU" sz="900" b="1" spc="-75" dirty="0" smtClean="0">
                <a:latin typeface="Arial"/>
                <a:cs typeface="Arial"/>
              </a:rPr>
              <a:t>–</a:t>
            </a:r>
            <a:r>
              <a:rPr sz="900" b="1" spc="15" dirty="0" smtClean="0">
                <a:latin typeface="Arial"/>
                <a:cs typeface="Arial"/>
              </a:rPr>
              <a:t> </a:t>
            </a:r>
            <a:r>
              <a:rPr lang="ru-RU" sz="900" b="1" spc="-95" dirty="0" smtClean="0">
                <a:latin typeface="Arial"/>
                <a:cs typeface="Arial"/>
              </a:rPr>
              <a:t>Поликлиника </a:t>
            </a:r>
            <a:r>
              <a:rPr sz="900" dirty="0" err="1" smtClean="0">
                <a:latin typeface="Franklin Gothic Medium"/>
                <a:cs typeface="Franklin Gothic Medium"/>
              </a:rPr>
              <a:t>Родитель</a:t>
            </a:r>
            <a:r>
              <a:rPr sz="900" spc="65" dirty="0" smtClean="0">
                <a:latin typeface="Franklin Gothic Medium"/>
                <a:cs typeface="Franklin Gothic Medium"/>
              </a:rPr>
              <a:t> </a:t>
            </a:r>
            <a:r>
              <a:rPr sz="900" spc="-10" dirty="0">
                <a:latin typeface="Franklin Gothic Medium"/>
                <a:cs typeface="Franklin Gothic Medium"/>
              </a:rPr>
              <a:t>собирает</a:t>
            </a:r>
            <a:endParaRPr sz="900" dirty="0">
              <a:latin typeface="Franklin Gothic Medium"/>
              <a:cs typeface="Franklin Gothic Medium"/>
            </a:endParaRPr>
          </a:p>
          <a:p>
            <a:pPr marL="12065" marR="5080" algn="ctr">
              <a:lnSpc>
                <a:spcPct val="100000"/>
              </a:lnSpc>
            </a:pPr>
            <a:r>
              <a:rPr sz="900" spc="-20" dirty="0">
                <a:latin typeface="Franklin Gothic Medium"/>
                <a:cs typeface="Franklin Gothic Medium"/>
              </a:rPr>
              <a:t>необходимые</a:t>
            </a:r>
            <a:r>
              <a:rPr sz="900" spc="5" dirty="0">
                <a:latin typeface="Franklin Gothic Medium"/>
                <a:cs typeface="Franklin Gothic Medium"/>
              </a:rPr>
              <a:t> </a:t>
            </a:r>
            <a:r>
              <a:rPr sz="900" spc="-25" dirty="0">
                <a:latin typeface="Franklin Gothic Medium"/>
                <a:cs typeface="Franklin Gothic Medium"/>
              </a:rPr>
              <a:t>документы,</a:t>
            </a:r>
            <a:r>
              <a:rPr sz="900" spc="-20" dirty="0">
                <a:latin typeface="Franklin Gothic Medium"/>
                <a:cs typeface="Franklin Gothic Medium"/>
              </a:rPr>
              <a:t> </a:t>
            </a:r>
            <a:r>
              <a:rPr sz="900" spc="-20" dirty="0" err="1">
                <a:latin typeface="Franklin Gothic Medium"/>
                <a:cs typeface="Franklin Gothic Medium"/>
              </a:rPr>
              <a:t>посещает</a:t>
            </a:r>
            <a:r>
              <a:rPr sz="900" spc="-40" dirty="0">
                <a:latin typeface="Franklin Gothic Medium"/>
                <a:cs typeface="Franklin Gothic Medium"/>
              </a:rPr>
              <a:t> </a:t>
            </a:r>
            <a:r>
              <a:rPr lang="ru-RU" sz="900" spc="-10" dirty="0" smtClean="0">
                <a:latin typeface="Franklin Gothic Medium"/>
                <a:cs typeface="Franklin Gothic Medium"/>
              </a:rPr>
              <a:t>поликлинику</a:t>
            </a:r>
            <a:r>
              <a:rPr sz="900" spc="-15" dirty="0" smtClean="0">
                <a:latin typeface="Franklin Gothic Medium"/>
                <a:cs typeface="Franklin Gothic Medium"/>
              </a:rPr>
              <a:t> </a:t>
            </a:r>
            <a:r>
              <a:rPr sz="900" spc="-50" dirty="0">
                <a:latin typeface="Franklin Gothic Medium"/>
                <a:cs typeface="Franklin Gothic Medium"/>
              </a:rPr>
              <a:t>и</a:t>
            </a:r>
            <a:endParaRPr sz="900" dirty="0">
              <a:latin typeface="Franklin Gothic Medium"/>
              <a:cs typeface="Franklin Gothic Medium"/>
            </a:endParaRPr>
          </a:p>
          <a:p>
            <a:pPr marL="64135" marR="55880" algn="ctr">
              <a:lnSpc>
                <a:spcPct val="100000"/>
              </a:lnSpc>
            </a:pPr>
            <a:r>
              <a:rPr sz="900" spc="-20" dirty="0">
                <a:latin typeface="Franklin Gothic Medium"/>
                <a:cs typeface="Franklin Gothic Medium"/>
              </a:rPr>
              <a:t>проходит</a:t>
            </a:r>
            <a:r>
              <a:rPr sz="900" spc="-5" dirty="0">
                <a:latin typeface="Franklin Gothic Medium"/>
                <a:cs typeface="Franklin Gothic Medium"/>
              </a:rPr>
              <a:t> </a:t>
            </a:r>
            <a:r>
              <a:rPr sz="900" spc="-25" dirty="0">
                <a:latin typeface="Franklin Gothic Medium"/>
                <a:cs typeface="Franklin Gothic Medium"/>
              </a:rPr>
              <a:t>комиссию</a:t>
            </a:r>
            <a:r>
              <a:rPr sz="900" spc="25" dirty="0">
                <a:latin typeface="Franklin Gothic Medium"/>
                <a:cs typeface="Franklin Gothic Medium"/>
              </a:rPr>
              <a:t> </a:t>
            </a:r>
            <a:r>
              <a:rPr sz="900" spc="-25" dirty="0">
                <a:latin typeface="Franklin Gothic Medium"/>
                <a:cs typeface="Franklin Gothic Medium"/>
              </a:rPr>
              <a:t>для</a:t>
            </a:r>
            <a:r>
              <a:rPr sz="900" spc="-20" dirty="0">
                <a:latin typeface="Franklin Gothic Medium"/>
                <a:cs typeface="Franklin Gothic Medium"/>
              </a:rPr>
              <a:t> поступления</a:t>
            </a:r>
            <a:r>
              <a:rPr sz="900" spc="10" dirty="0">
                <a:latin typeface="Franklin Gothic Medium"/>
                <a:cs typeface="Franklin Gothic Medium"/>
              </a:rPr>
              <a:t> </a:t>
            </a:r>
            <a:r>
              <a:rPr sz="900" dirty="0">
                <a:latin typeface="Franklin Gothic Medium"/>
                <a:cs typeface="Franklin Gothic Medium"/>
              </a:rPr>
              <a:t>в</a:t>
            </a:r>
            <a:r>
              <a:rPr sz="900" spc="15" dirty="0">
                <a:latin typeface="Franklin Gothic Medium"/>
                <a:cs typeface="Franklin Gothic Medium"/>
              </a:rPr>
              <a:t> </a:t>
            </a:r>
            <a:r>
              <a:rPr sz="900" spc="-25" dirty="0">
                <a:latin typeface="Franklin Gothic Medium"/>
                <a:cs typeface="Franklin Gothic Medium"/>
              </a:rPr>
              <a:t>ДОУ</a:t>
            </a:r>
            <a:endParaRPr sz="900" dirty="0">
              <a:latin typeface="Franklin Gothic Medium"/>
              <a:cs typeface="Franklin Gothic Medium"/>
            </a:endParaRPr>
          </a:p>
          <a:p>
            <a:pPr marL="74930" marR="66040" algn="ctr">
              <a:lnSpc>
                <a:spcPct val="100000"/>
              </a:lnSpc>
            </a:pPr>
            <a:r>
              <a:rPr sz="900" b="1" dirty="0">
                <a:latin typeface="Arial"/>
                <a:cs typeface="Arial"/>
              </a:rPr>
              <a:t>240 </a:t>
            </a:r>
            <a:r>
              <a:rPr sz="900" b="1" spc="-60" dirty="0">
                <a:latin typeface="Arial"/>
                <a:cs typeface="Arial"/>
              </a:rPr>
              <a:t>мин-</a:t>
            </a:r>
            <a:r>
              <a:rPr sz="900" b="1" spc="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360 </a:t>
            </a:r>
            <a:r>
              <a:rPr sz="900" b="1" spc="-55" dirty="0">
                <a:latin typeface="Arial"/>
                <a:cs typeface="Arial"/>
              </a:rPr>
              <a:t>мин</a:t>
            </a:r>
            <a:r>
              <a:rPr sz="900" b="1" spc="15" dirty="0">
                <a:latin typeface="Arial"/>
                <a:cs typeface="Arial"/>
              </a:rPr>
              <a:t> </a:t>
            </a:r>
            <a:r>
              <a:rPr sz="900" b="1" spc="-30" dirty="0">
                <a:latin typeface="Arial"/>
                <a:cs typeface="Arial"/>
              </a:rPr>
              <a:t>(4-</a:t>
            </a:r>
            <a:r>
              <a:rPr sz="900" b="1" spc="-50" dirty="0">
                <a:latin typeface="Arial"/>
                <a:cs typeface="Arial"/>
              </a:rPr>
              <a:t>6</a:t>
            </a:r>
            <a:r>
              <a:rPr sz="900" b="1" spc="-10" dirty="0">
                <a:latin typeface="Arial"/>
                <a:cs typeface="Arial"/>
              </a:rPr>
              <a:t> </a:t>
            </a:r>
            <a:r>
              <a:rPr lang="ru-RU" sz="900" b="1" spc="-10" dirty="0" smtClean="0">
                <a:latin typeface="Arial"/>
                <a:cs typeface="Arial"/>
              </a:rPr>
              <a:t>   </a:t>
            </a:r>
            <a:r>
              <a:rPr sz="900" b="1" spc="-10" dirty="0" err="1" smtClean="0">
                <a:latin typeface="Arial"/>
                <a:cs typeface="Arial"/>
              </a:rPr>
              <a:t>часов</a:t>
            </a:r>
            <a:r>
              <a:rPr sz="900" b="1" spc="-10" dirty="0" smtClean="0">
                <a:latin typeface="Arial"/>
                <a:cs typeface="Arial"/>
              </a:rPr>
              <a:t>)</a:t>
            </a:r>
            <a:r>
              <a:rPr lang="ru-RU" sz="900" dirty="0">
                <a:latin typeface="Arial"/>
                <a:cs typeface="Arial"/>
              </a:rPr>
              <a:t> </a:t>
            </a:r>
            <a:r>
              <a:rPr lang="ru-RU" sz="900" dirty="0" smtClean="0">
                <a:latin typeface="Arial"/>
                <a:cs typeface="Arial"/>
              </a:rPr>
              <a:t>                      </a:t>
            </a:r>
            <a:r>
              <a:rPr sz="900" b="1" spc="-50" dirty="0" smtClean="0">
                <a:latin typeface="Arial"/>
                <a:cs typeface="Arial"/>
              </a:rPr>
              <a:t>2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376042" y="2849117"/>
            <a:ext cx="9271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6059551" y="2773426"/>
            <a:ext cx="297180" cy="297180"/>
            <a:chOff x="6059551" y="2773426"/>
            <a:chExt cx="297180" cy="297180"/>
          </a:xfrm>
        </p:grpSpPr>
        <p:sp>
          <p:nvSpPr>
            <p:cNvPr id="50" name="object 50"/>
            <p:cNvSpPr/>
            <p:nvPr/>
          </p:nvSpPr>
          <p:spPr>
            <a:xfrm>
              <a:off x="6072251" y="2786126"/>
              <a:ext cx="271780" cy="271780"/>
            </a:xfrm>
            <a:custGeom>
              <a:avLst/>
              <a:gdLst/>
              <a:ahLst/>
              <a:cxnLst/>
              <a:rect l="l" t="t" r="r" b="b"/>
              <a:pathLst>
                <a:path w="271779" h="271780">
                  <a:moveTo>
                    <a:pt x="160782" y="0"/>
                  </a:moveTo>
                  <a:lnTo>
                    <a:pt x="110489" y="0"/>
                  </a:lnTo>
                  <a:lnTo>
                    <a:pt x="67454" y="8673"/>
                  </a:lnTo>
                  <a:lnTo>
                    <a:pt x="32337" y="32337"/>
                  </a:lnTo>
                  <a:lnTo>
                    <a:pt x="8673" y="67454"/>
                  </a:lnTo>
                  <a:lnTo>
                    <a:pt x="0" y="110489"/>
                  </a:lnTo>
                  <a:lnTo>
                    <a:pt x="0" y="160782"/>
                  </a:lnTo>
                  <a:lnTo>
                    <a:pt x="8673" y="203836"/>
                  </a:lnTo>
                  <a:lnTo>
                    <a:pt x="32337" y="238998"/>
                  </a:lnTo>
                  <a:lnTo>
                    <a:pt x="67454" y="262705"/>
                  </a:lnTo>
                  <a:lnTo>
                    <a:pt x="110489" y="271399"/>
                  </a:lnTo>
                  <a:lnTo>
                    <a:pt x="160782" y="271399"/>
                  </a:lnTo>
                  <a:lnTo>
                    <a:pt x="203836" y="262705"/>
                  </a:lnTo>
                  <a:lnTo>
                    <a:pt x="238998" y="238998"/>
                  </a:lnTo>
                  <a:lnTo>
                    <a:pt x="262705" y="203836"/>
                  </a:lnTo>
                  <a:lnTo>
                    <a:pt x="271399" y="160782"/>
                  </a:lnTo>
                  <a:lnTo>
                    <a:pt x="271399" y="110489"/>
                  </a:lnTo>
                  <a:lnTo>
                    <a:pt x="262705" y="67454"/>
                  </a:lnTo>
                  <a:lnTo>
                    <a:pt x="238998" y="32337"/>
                  </a:lnTo>
                  <a:lnTo>
                    <a:pt x="203836" y="8673"/>
                  </a:lnTo>
                  <a:lnTo>
                    <a:pt x="16078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072251" y="2786126"/>
              <a:ext cx="271780" cy="271780"/>
            </a:xfrm>
            <a:custGeom>
              <a:avLst/>
              <a:gdLst/>
              <a:ahLst/>
              <a:cxnLst/>
              <a:rect l="l" t="t" r="r" b="b"/>
              <a:pathLst>
                <a:path w="271779" h="271780">
                  <a:moveTo>
                    <a:pt x="0" y="110489"/>
                  </a:moveTo>
                  <a:lnTo>
                    <a:pt x="8673" y="67454"/>
                  </a:lnTo>
                  <a:lnTo>
                    <a:pt x="32337" y="32337"/>
                  </a:lnTo>
                  <a:lnTo>
                    <a:pt x="67454" y="8673"/>
                  </a:lnTo>
                  <a:lnTo>
                    <a:pt x="110489" y="0"/>
                  </a:lnTo>
                  <a:lnTo>
                    <a:pt x="160782" y="0"/>
                  </a:lnTo>
                  <a:lnTo>
                    <a:pt x="203836" y="8673"/>
                  </a:lnTo>
                  <a:lnTo>
                    <a:pt x="238998" y="32337"/>
                  </a:lnTo>
                  <a:lnTo>
                    <a:pt x="262705" y="67454"/>
                  </a:lnTo>
                  <a:lnTo>
                    <a:pt x="271399" y="110489"/>
                  </a:lnTo>
                  <a:lnTo>
                    <a:pt x="271399" y="160782"/>
                  </a:lnTo>
                  <a:lnTo>
                    <a:pt x="262705" y="203836"/>
                  </a:lnTo>
                  <a:lnTo>
                    <a:pt x="238998" y="238998"/>
                  </a:lnTo>
                  <a:lnTo>
                    <a:pt x="203836" y="262705"/>
                  </a:lnTo>
                  <a:lnTo>
                    <a:pt x="160782" y="271399"/>
                  </a:lnTo>
                  <a:lnTo>
                    <a:pt x="110489" y="271399"/>
                  </a:lnTo>
                  <a:lnTo>
                    <a:pt x="67454" y="262705"/>
                  </a:lnTo>
                  <a:lnTo>
                    <a:pt x="32337" y="238998"/>
                  </a:lnTo>
                  <a:lnTo>
                    <a:pt x="8673" y="203836"/>
                  </a:lnTo>
                  <a:lnTo>
                    <a:pt x="0" y="160782"/>
                  </a:lnTo>
                  <a:lnTo>
                    <a:pt x="0" y="110489"/>
                  </a:lnTo>
                  <a:close/>
                </a:path>
              </a:pathLst>
            </a:custGeom>
            <a:ln w="25400">
              <a:solidFill>
                <a:srgbClr val="DA1F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object 52"/>
          <p:cNvSpPr txBox="1"/>
          <p:nvPr/>
        </p:nvSpPr>
        <p:spPr>
          <a:xfrm>
            <a:off x="6162802" y="2849117"/>
            <a:ext cx="9271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3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53" name="object 53"/>
          <p:cNvGrpSpPr/>
          <p:nvPr/>
        </p:nvGrpSpPr>
        <p:grpSpPr>
          <a:xfrm>
            <a:off x="2559050" y="4202048"/>
            <a:ext cx="297180" cy="297180"/>
            <a:chOff x="2559050" y="4202048"/>
            <a:chExt cx="297180" cy="297180"/>
          </a:xfrm>
        </p:grpSpPr>
        <p:sp>
          <p:nvSpPr>
            <p:cNvPr id="54" name="object 54"/>
            <p:cNvSpPr/>
            <p:nvPr/>
          </p:nvSpPr>
          <p:spPr>
            <a:xfrm>
              <a:off x="2571750" y="4214748"/>
              <a:ext cx="271780" cy="271780"/>
            </a:xfrm>
            <a:custGeom>
              <a:avLst/>
              <a:gdLst/>
              <a:ahLst/>
              <a:cxnLst/>
              <a:rect l="l" t="t" r="r" b="b"/>
              <a:pathLst>
                <a:path w="271780" h="271779">
                  <a:moveTo>
                    <a:pt x="160908" y="0"/>
                  </a:moveTo>
                  <a:lnTo>
                    <a:pt x="110617" y="0"/>
                  </a:lnTo>
                  <a:lnTo>
                    <a:pt x="67562" y="8693"/>
                  </a:lnTo>
                  <a:lnTo>
                    <a:pt x="32400" y="32400"/>
                  </a:lnTo>
                  <a:lnTo>
                    <a:pt x="8693" y="67562"/>
                  </a:lnTo>
                  <a:lnTo>
                    <a:pt x="0" y="110617"/>
                  </a:lnTo>
                  <a:lnTo>
                    <a:pt x="0" y="160908"/>
                  </a:lnTo>
                  <a:lnTo>
                    <a:pt x="8693" y="203963"/>
                  </a:lnTo>
                  <a:lnTo>
                    <a:pt x="32400" y="239125"/>
                  </a:lnTo>
                  <a:lnTo>
                    <a:pt x="67562" y="262832"/>
                  </a:lnTo>
                  <a:lnTo>
                    <a:pt x="110617" y="271525"/>
                  </a:lnTo>
                  <a:lnTo>
                    <a:pt x="160908" y="271525"/>
                  </a:lnTo>
                  <a:lnTo>
                    <a:pt x="203963" y="262832"/>
                  </a:lnTo>
                  <a:lnTo>
                    <a:pt x="239125" y="239125"/>
                  </a:lnTo>
                  <a:lnTo>
                    <a:pt x="262832" y="203963"/>
                  </a:lnTo>
                  <a:lnTo>
                    <a:pt x="271525" y="160908"/>
                  </a:lnTo>
                  <a:lnTo>
                    <a:pt x="271525" y="110617"/>
                  </a:lnTo>
                  <a:lnTo>
                    <a:pt x="262832" y="67562"/>
                  </a:lnTo>
                  <a:lnTo>
                    <a:pt x="239125" y="32400"/>
                  </a:lnTo>
                  <a:lnTo>
                    <a:pt x="203963" y="8693"/>
                  </a:lnTo>
                  <a:lnTo>
                    <a:pt x="16090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2571750" y="4214748"/>
              <a:ext cx="271780" cy="271780"/>
            </a:xfrm>
            <a:custGeom>
              <a:avLst/>
              <a:gdLst/>
              <a:ahLst/>
              <a:cxnLst/>
              <a:rect l="l" t="t" r="r" b="b"/>
              <a:pathLst>
                <a:path w="271780" h="271779">
                  <a:moveTo>
                    <a:pt x="0" y="110617"/>
                  </a:moveTo>
                  <a:lnTo>
                    <a:pt x="8693" y="67562"/>
                  </a:lnTo>
                  <a:lnTo>
                    <a:pt x="32400" y="32400"/>
                  </a:lnTo>
                  <a:lnTo>
                    <a:pt x="67562" y="8693"/>
                  </a:lnTo>
                  <a:lnTo>
                    <a:pt x="110617" y="0"/>
                  </a:lnTo>
                  <a:lnTo>
                    <a:pt x="160908" y="0"/>
                  </a:lnTo>
                  <a:lnTo>
                    <a:pt x="203963" y="8693"/>
                  </a:lnTo>
                  <a:lnTo>
                    <a:pt x="239125" y="32400"/>
                  </a:lnTo>
                  <a:lnTo>
                    <a:pt x="262832" y="67562"/>
                  </a:lnTo>
                  <a:lnTo>
                    <a:pt x="271525" y="110617"/>
                  </a:lnTo>
                  <a:lnTo>
                    <a:pt x="271525" y="160908"/>
                  </a:lnTo>
                  <a:lnTo>
                    <a:pt x="262832" y="203963"/>
                  </a:lnTo>
                  <a:lnTo>
                    <a:pt x="239125" y="239125"/>
                  </a:lnTo>
                  <a:lnTo>
                    <a:pt x="203963" y="262832"/>
                  </a:lnTo>
                  <a:lnTo>
                    <a:pt x="160908" y="271525"/>
                  </a:lnTo>
                  <a:lnTo>
                    <a:pt x="110617" y="271525"/>
                  </a:lnTo>
                  <a:lnTo>
                    <a:pt x="67562" y="262832"/>
                  </a:lnTo>
                  <a:lnTo>
                    <a:pt x="32400" y="239125"/>
                  </a:lnTo>
                  <a:lnTo>
                    <a:pt x="8693" y="203963"/>
                  </a:lnTo>
                  <a:lnTo>
                    <a:pt x="0" y="160908"/>
                  </a:lnTo>
                  <a:lnTo>
                    <a:pt x="0" y="110617"/>
                  </a:lnTo>
                  <a:close/>
                </a:path>
              </a:pathLst>
            </a:custGeom>
            <a:ln w="25400">
              <a:solidFill>
                <a:srgbClr val="DA1F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object 56"/>
          <p:cNvSpPr txBox="1"/>
          <p:nvPr/>
        </p:nvSpPr>
        <p:spPr>
          <a:xfrm>
            <a:off x="1065987" y="3602863"/>
            <a:ext cx="1688464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8105" marR="106045" indent="129539">
              <a:lnSpc>
                <a:spcPct val="100000"/>
              </a:lnSpc>
              <a:spcBef>
                <a:spcPts val="100"/>
              </a:spcBef>
            </a:pPr>
            <a:r>
              <a:rPr sz="900" b="1" spc="-100" dirty="0">
                <a:latin typeface="Arial"/>
                <a:cs typeface="Arial"/>
              </a:rPr>
              <a:t>Сотрудник</a:t>
            </a:r>
            <a:r>
              <a:rPr sz="900" b="1" spc="-15" dirty="0">
                <a:latin typeface="Arial"/>
                <a:cs typeface="Arial"/>
              </a:rPr>
              <a:t> </a:t>
            </a:r>
            <a:r>
              <a:rPr sz="900" b="1" spc="-100" dirty="0">
                <a:latin typeface="Arial"/>
                <a:cs typeface="Arial"/>
              </a:rPr>
              <a:t>ДОУ-</a:t>
            </a:r>
            <a:r>
              <a:rPr sz="900" b="1" dirty="0">
                <a:latin typeface="Arial"/>
                <a:cs typeface="Arial"/>
              </a:rPr>
              <a:t> </a:t>
            </a:r>
            <a:r>
              <a:rPr sz="900" b="1" spc="-10" dirty="0">
                <a:latin typeface="Arial"/>
                <a:cs typeface="Arial"/>
              </a:rPr>
              <a:t>Родитель </a:t>
            </a:r>
            <a:r>
              <a:rPr sz="900" spc="-20" dirty="0">
                <a:latin typeface="Franklin Gothic Medium"/>
                <a:cs typeface="Franklin Gothic Medium"/>
              </a:rPr>
              <a:t>Прием</a:t>
            </a:r>
            <a:r>
              <a:rPr sz="900" dirty="0">
                <a:latin typeface="Franklin Gothic Medium"/>
                <a:cs typeface="Franklin Gothic Medium"/>
              </a:rPr>
              <a:t> </a:t>
            </a:r>
            <a:r>
              <a:rPr sz="900" spc="-20" dirty="0">
                <a:latin typeface="Franklin Gothic Medium"/>
                <a:cs typeface="Franklin Gothic Medium"/>
              </a:rPr>
              <a:t>документов,</a:t>
            </a:r>
            <a:r>
              <a:rPr sz="900" spc="45" dirty="0">
                <a:latin typeface="Franklin Gothic Medium"/>
                <a:cs typeface="Franklin Gothic Medium"/>
              </a:rPr>
              <a:t> </a:t>
            </a:r>
            <a:r>
              <a:rPr sz="900" spc="-10" dirty="0">
                <a:latin typeface="Franklin Gothic Medium"/>
                <a:cs typeface="Franklin Gothic Medium"/>
              </a:rPr>
              <a:t>родитель </a:t>
            </a:r>
            <a:r>
              <a:rPr sz="900" spc="-20" dirty="0">
                <a:latin typeface="Franklin Gothic Medium"/>
                <a:cs typeface="Franklin Gothic Medium"/>
              </a:rPr>
              <a:t>пишет</a:t>
            </a:r>
            <a:r>
              <a:rPr sz="900" spc="-35" dirty="0">
                <a:latin typeface="Franklin Gothic Medium"/>
                <a:cs typeface="Franklin Gothic Medium"/>
              </a:rPr>
              <a:t> </a:t>
            </a:r>
            <a:r>
              <a:rPr sz="900" spc="-10" dirty="0">
                <a:latin typeface="Franklin Gothic Medium"/>
                <a:cs typeface="Franklin Gothic Medium"/>
              </a:rPr>
              <a:t>заявление,</a:t>
            </a:r>
            <a:r>
              <a:rPr sz="900" spc="-30" dirty="0">
                <a:latin typeface="Franklin Gothic Medium"/>
                <a:cs typeface="Franklin Gothic Medium"/>
              </a:rPr>
              <a:t> </a:t>
            </a:r>
            <a:r>
              <a:rPr sz="900" spc="-10" dirty="0">
                <a:latin typeface="Franklin Gothic Medium"/>
                <a:cs typeface="Franklin Gothic Medium"/>
              </a:rPr>
              <a:t>согласие</a:t>
            </a:r>
            <a:r>
              <a:rPr sz="900" spc="-30" dirty="0">
                <a:latin typeface="Franklin Gothic Medium"/>
                <a:cs typeface="Franklin Gothic Medium"/>
              </a:rPr>
              <a:t> </a:t>
            </a:r>
            <a:r>
              <a:rPr sz="900" spc="-25" dirty="0">
                <a:latin typeface="Franklin Gothic Medium"/>
                <a:cs typeface="Franklin Gothic Medium"/>
              </a:rPr>
              <a:t>на</a:t>
            </a:r>
            <a:endParaRPr sz="900">
              <a:latin typeface="Franklin Gothic Medium"/>
              <a:cs typeface="Franklin Gothic Medium"/>
            </a:endParaRPr>
          </a:p>
          <a:p>
            <a:pPr marL="137160" marR="40640" indent="-125095">
              <a:lnSpc>
                <a:spcPct val="100000"/>
              </a:lnSpc>
            </a:pPr>
            <a:r>
              <a:rPr sz="900" spc="-20" dirty="0">
                <a:latin typeface="Franklin Gothic Medium"/>
                <a:cs typeface="Franklin Gothic Medium"/>
              </a:rPr>
              <a:t>обработку</a:t>
            </a:r>
            <a:r>
              <a:rPr sz="900" spc="10" dirty="0">
                <a:latin typeface="Franklin Gothic Medium"/>
                <a:cs typeface="Franklin Gothic Medium"/>
              </a:rPr>
              <a:t> </a:t>
            </a:r>
            <a:r>
              <a:rPr sz="900" spc="-20" dirty="0">
                <a:latin typeface="Franklin Gothic Medium"/>
                <a:cs typeface="Franklin Gothic Medium"/>
              </a:rPr>
              <a:t>персональных</a:t>
            </a:r>
            <a:r>
              <a:rPr sz="900" spc="40" dirty="0">
                <a:latin typeface="Franklin Gothic Medium"/>
                <a:cs typeface="Franklin Gothic Medium"/>
              </a:rPr>
              <a:t> </a:t>
            </a:r>
            <a:r>
              <a:rPr sz="900" spc="-20" dirty="0">
                <a:latin typeface="Franklin Gothic Medium"/>
                <a:cs typeface="Franklin Gothic Medium"/>
              </a:rPr>
              <a:t>данных </a:t>
            </a:r>
            <a:r>
              <a:rPr sz="900" spc="-10" dirty="0">
                <a:latin typeface="Franklin Gothic Medium"/>
                <a:cs typeface="Franklin Gothic Medium"/>
              </a:rPr>
              <a:t>ребенка,</a:t>
            </a:r>
            <a:r>
              <a:rPr sz="900" spc="-5" dirty="0">
                <a:latin typeface="Franklin Gothic Medium"/>
                <a:cs typeface="Franklin Gothic Medium"/>
              </a:rPr>
              <a:t> </a:t>
            </a:r>
            <a:r>
              <a:rPr sz="900" spc="-20" dirty="0">
                <a:latin typeface="Franklin Gothic Medium"/>
                <a:cs typeface="Franklin Gothic Medium"/>
              </a:rPr>
              <a:t>получает</a:t>
            </a:r>
            <a:r>
              <a:rPr sz="900" spc="-10" dirty="0">
                <a:latin typeface="Franklin Gothic Medium"/>
                <a:cs typeface="Franklin Gothic Medium"/>
              </a:rPr>
              <a:t> расписку</a:t>
            </a:r>
            <a:endParaRPr sz="900">
              <a:latin typeface="Franklin Gothic Medium"/>
              <a:cs typeface="Franklin Gothic Medium"/>
            </a:endParaRPr>
          </a:p>
          <a:p>
            <a:pPr marL="643255">
              <a:lnSpc>
                <a:spcPct val="100000"/>
              </a:lnSpc>
              <a:tabLst>
                <a:tab pos="1608455" algn="l"/>
              </a:tabLst>
            </a:pPr>
            <a:r>
              <a:rPr sz="900" b="1" dirty="0">
                <a:latin typeface="Arial"/>
                <a:cs typeface="Arial"/>
              </a:rPr>
              <a:t>15</a:t>
            </a:r>
            <a:r>
              <a:rPr sz="900" b="1" spc="10" dirty="0">
                <a:latin typeface="Arial"/>
                <a:cs typeface="Arial"/>
              </a:rPr>
              <a:t> </a:t>
            </a:r>
            <a:r>
              <a:rPr sz="900" b="1" spc="-25" dirty="0">
                <a:latin typeface="Arial"/>
                <a:cs typeface="Arial"/>
              </a:rPr>
              <a:t>мин</a:t>
            </a:r>
            <a:r>
              <a:rPr sz="900" b="1" dirty="0">
                <a:latin typeface="Arial"/>
                <a:cs typeface="Arial"/>
              </a:rPr>
              <a:t>	</a:t>
            </a:r>
            <a:r>
              <a:rPr sz="1350" b="1" spc="-75" baseline="6172" dirty="0">
                <a:latin typeface="Arial"/>
                <a:cs typeface="Arial"/>
              </a:rPr>
              <a:t>5</a:t>
            </a:r>
            <a:endParaRPr sz="1350" baseline="6172">
              <a:latin typeface="Arial"/>
              <a:cs typeface="Arial"/>
            </a:endParaRPr>
          </a:p>
        </p:txBody>
      </p:sp>
      <p:grpSp>
        <p:nvGrpSpPr>
          <p:cNvPr id="57" name="object 57"/>
          <p:cNvGrpSpPr/>
          <p:nvPr/>
        </p:nvGrpSpPr>
        <p:grpSpPr>
          <a:xfrm>
            <a:off x="5345176" y="3702050"/>
            <a:ext cx="311150" cy="509905"/>
            <a:chOff x="5345176" y="3702050"/>
            <a:chExt cx="311150" cy="509905"/>
          </a:xfrm>
        </p:grpSpPr>
        <p:sp>
          <p:nvSpPr>
            <p:cNvPr id="58" name="object 58"/>
            <p:cNvSpPr/>
            <p:nvPr/>
          </p:nvSpPr>
          <p:spPr>
            <a:xfrm>
              <a:off x="5357876" y="3714750"/>
              <a:ext cx="285750" cy="484505"/>
            </a:xfrm>
            <a:custGeom>
              <a:avLst/>
              <a:gdLst/>
              <a:ahLst/>
              <a:cxnLst/>
              <a:rect l="l" t="t" r="r" b="b"/>
              <a:pathLst>
                <a:path w="285750" h="484504">
                  <a:moveTo>
                    <a:pt x="142875" y="0"/>
                  </a:moveTo>
                  <a:lnTo>
                    <a:pt x="142875" y="121031"/>
                  </a:lnTo>
                  <a:lnTo>
                    <a:pt x="0" y="121031"/>
                  </a:lnTo>
                  <a:lnTo>
                    <a:pt x="0" y="363093"/>
                  </a:lnTo>
                  <a:lnTo>
                    <a:pt x="142875" y="363093"/>
                  </a:lnTo>
                  <a:lnTo>
                    <a:pt x="142875" y="484124"/>
                  </a:lnTo>
                  <a:lnTo>
                    <a:pt x="285750" y="242062"/>
                  </a:lnTo>
                  <a:lnTo>
                    <a:pt x="142875" y="0"/>
                  </a:lnTo>
                  <a:close/>
                </a:path>
              </a:pathLst>
            </a:custGeom>
            <a:solidFill>
              <a:srgbClr val="2CA1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5357876" y="3714750"/>
              <a:ext cx="285750" cy="484505"/>
            </a:xfrm>
            <a:custGeom>
              <a:avLst/>
              <a:gdLst/>
              <a:ahLst/>
              <a:cxnLst/>
              <a:rect l="l" t="t" r="r" b="b"/>
              <a:pathLst>
                <a:path w="285750" h="484504">
                  <a:moveTo>
                    <a:pt x="0" y="121031"/>
                  </a:moveTo>
                  <a:lnTo>
                    <a:pt x="142875" y="121031"/>
                  </a:lnTo>
                  <a:lnTo>
                    <a:pt x="142875" y="0"/>
                  </a:lnTo>
                  <a:lnTo>
                    <a:pt x="285750" y="242062"/>
                  </a:lnTo>
                  <a:lnTo>
                    <a:pt x="142875" y="484124"/>
                  </a:lnTo>
                  <a:lnTo>
                    <a:pt x="142875" y="363093"/>
                  </a:lnTo>
                  <a:lnTo>
                    <a:pt x="0" y="363093"/>
                  </a:lnTo>
                  <a:lnTo>
                    <a:pt x="0" y="121031"/>
                  </a:lnTo>
                  <a:close/>
                </a:path>
              </a:pathLst>
            </a:custGeom>
            <a:ln w="25400">
              <a:solidFill>
                <a:srgbClr val="1E768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0" name="object 60"/>
          <p:cNvGrpSpPr/>
          <p:nvPr/>
        </p:nvGrpSpPr>
        <p:grpSpPr>
          <a:xfrm>
            <a:off x="4202176" y="1701800"/>
            <a:ext cx="462280" cy="457200"/>
            <a:chOff x="4202176" y="1701800"/>
            <a:chExt cx="462280" cy="457200"/>
          </a:xfrm>
        </p:grpSpPr>
        <p:sp>
          <p:nvSpPr>
            <p:cNvPr id="61" name="object 61"/>
            <p:cNvSpPr/>
            <p:nvPr/>
          </p:nvSpPr>
          <p:spPr>
            <a:xfrm>
              <a:off x="4214876" y="1714500"/>
              <a:ext cx="436880" cy="431800"/>
            </a:xfrm>
            <a:custGeom>
              <a:avLst/>
              <a:gdLst/>
              <a:ahLst/>
              <a:cxnLst/>
              <a:rect l="l" t="t" r="r" b="b"/>
              <a:pathLst>
                <a:path w="436879" h="431800">
                  <a:moveTo>
                    <a:pt x="293497" y="0"/>
                  </a:moveTo>
                  <a:lnTo>
                    <a:pt x="218186" y="115950"/>
                  </a:lnTo>
                  <a:lnTo>
                    <a:pt x="168783" y="45847"/>
                  </a:lnTo>
                  <a:lnTo>
                    <a:pt x="147700" y="126364"/>
                  </a:lnTo>
                  <a:lnTo>
                    <a:pt x="7365" y="45847"/>
                  </a:lnTo>
                  <a:lnTo>
                    <a:pt x="93472" y="152273"/>
                  </a:lnTo>
                  <a:lnTo>
                    <a:pt x="0" y="172212"/>
                  </a:lnTo>
                  <a:lnTo>
                    <a:pt x="75184" y="235330"/>
                  </a:lnTo>
                  <a:lnTo>
                    <a:pt x="2666" y="291591"/>
                  </a:lnTo>
                  <a:lnTo>
                    <a:pt x="114426" y="278638"/>
                  </a:lnTo>
                  <a:lnTo>
                    <a:pt x="96138" y="352171"/>
                  </a:lnTo>
                  <a:lnTo>
                    <a:pt x="155828" y="312420"/>
                  </a:lnTo>
                  <a:lnTo>
                    <a:pt x="171450" y="431800"/>
                  </a:lnTo>
                  <a:lnTo>
                    <a:pt x="212851" y="298576"/>
                  </a:lnTo>
                  <a:lnTo>
                    <a:pt x="267715" y="394588"/>
                  </a:lnTo>
                  <a:lnTo>
                    <a:pt x="283337" y="289051"/>
                  </a:lnTo>
                  <a:lnTo>
                    <a:pt x="366649" y="361696"/>
                  </a:lnTo>
                  <a:lnTo>
                    <a:pt x="340233" y="258699"/>
                  </a:lnTo>
                  <a:lnTo>
                    <a:pt x="436499" y="265684"/>
                  </a:lnTo>
                  <a:lnTo>
                    <a:pt x="355853" y="209423"/>
                  </a:lnTo>
                  <a:lnTo>
                    <a:pt x="426338" y="162687"/>
                  </a:lnTo>
                  <a:lnTo>
                    <a:pt x="337565" y="146176"/>
                  </a:lnTo>
                  <a:lnTo>
                    <a:pt x="371475" y="89153"/>
                  </a:lnTo>
                  <a:lnTo>
                    <a:pt x="286003" y="106425"/>
                  </a:lnTo>
                  <a:lnTo>
                    <a:pt x="293497" y="0"/>
                  </a:lnTo>
                  <a:close/>
                </a:path>
              </a:pathLst>
            </a:custGeom>
            <a:solidFill>
              <a:srgbClr val="DA1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4214876" y="1714500"/>
              <a:ext cx="436880" cy="431800"/>
            </a:xfrm>
            <a:custGeom>
              <a:avLst/>
              <a:gdLst/>
              <a:ahLst/>
              <a:cxnLst/>
              <a:rect l="l" t="t" r="r" b="b"/>
              <a:pathLst>
                <a:path w="436879" h="431800">
                  <a:moveTo>
                    <a:pt x="218186" y="115950"/>
                  </a:moveTo>
                  <a:lnTo>
                    <a:pt x="293497" y="0"/>
                  </a:lnTo>
                  <a:lnTo>
                    <a:pt x="286003" y="106425"/>
                  </a:lnTo>
                  <a:lnTo>
                    <a:pt x="371475" y="89153"/>
                  </a:lnTo>
                  <a:lnTo>
                    <a:pt x="337565" y="146176"/>
                  </a:lnTo>
                  <a:lnTo>
                    <a:pt x="426338" y="162687"/>
                  </a:lnTo>
                  <a:lnTo>
                    <a:pt x="355853" y="209423"/>
                  </a:lnTo>
                  <a:lnTo>
                    <a:pt x="436499" y="265684"/>
                  </a:lnTo>
                  <a:lnTo>
                    <a:pt x="340233" y="258699"/>
                  </a:lnTo>
                  <a:lnTo>
                    <a:pt x="366649" y="361696"/>
                  </a:lnTo>
                  <a:lnTo>
                    <a:pt x="283337" y="289051"/>
                  </a:lnTo>
                  <a:lnTo>
                    <a:pt x="267715" y="394588"/>
                  </a:lnTo>
                  <a:lnTo>
                    <a:pt x="212851" y="298576"/>
                  </a:lnTo>
                  <a:lnTo>
                    <a:pt x="171450" y="431800"/>
                  </a:lnTo>
                  <a:lnTo>
                    <a:pt x="155828" y="312420"/>
                  </a:lnTo>
                  <a:lnTo>
                    <a:pt x="96138" y="352171"/>
                  </a:lnTo>
                  <a:lnTo>
                    <a:pt x="114426" y="278638"/>
                  </a:lnTo>
                  <a:lnTo>
                    <a:pt x="2666" y="291591"/>
                  </a:lnTo>
                  <a:lnTo>
                    <a:pt x="75184" y="235330"/>
                  </a:lnTo>
                  <a:lnTo>
                    <a:pt x="0" y="172212"/>
                  </a:lnTo>
                  <a:lnTo>
                    <a:pt x="93472" y="152273"/>
                  </a:lnTo>
                  <a:lnTo>
                    <a:pt x="7365" y="45847"/>
                  </a:lnTo>
                  <a:lnTo>
                    <a:pt x="147700" y="126364"/>
                  </a:lnTo>
                  <a:lnTo>
                    <a:pt x="168783" y="45847"/>
                  </a:lnTo>
                  <a:lnTo>
                    <a:pt x="218186" y="115950"/>
                  </a:lnTo>
                  <a:close/>
                </a:path>
              </a:pathLst>
            </a:custGeom>
            <a:ln w="25400">
              <a:solidFill>
                <a:srgbClr val="9F13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3" name="object 63"/>
          <p:cNvSpPr txBox="1"/>
          <p:nvPr/>
        </p:nvSpPr>
        <p:spPr>
          <a:xfrm>
            <a:off x="4366005" y="1791970"/>
            <a:ext cx="13017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64" name="object 64"/>
          <p:cNvGrpSpPr/>
          <p:nvPr/>
        </p:nvGrpSpPr>
        <p:grpSpPr>
          <a:xfrm>
            <a:off x="844550" y="3273425"/>
            <a:ext cx="462280" cy="457200"/>
            <a:chOff x="844550" y="3273425"/>
            <a:chExt cx="462280" cy="457200"/>
          </a:xfrm>
        </p:grpSpPr>
        <p:sp>
          <p:nvSpPr>
            <p:cNvPr id="65" name="object 65"/>
            <p:cNvSpPr/>
            <p:nvPr/>
          </p:nvSpPr>
          <p:spPr>
            <a:xfrm>
              <a:off x="857250" y="3286125"/>
              <a:ext cx="436880" cy="431800"/>
            </a:xfrm>
            <a:custGeom>
              <a:avLst/>
              <a:gdLst/>
              <a:ahLst/>
              <a:cxnLst/>
              <a:rect l="l" t="t" r="r" b="b"/>
              <a:pathLst>
                <a:path w="436880" h="431800">
                  <a:moveTo>
                    <a:pt x="293509" y="0"/>
                  </a:moveTo>
                  <a:lnTo>
                    <a:pt x="218287" y="115950"/>
                  </a:lnTo>
                  <a:lnTo>
                    <a:pt x="168808" y="45847"/>
                  </a:lnTo>
                  <a:lnTo>
                    <a:pt x="147789" y="126364"/>
                  </a:lnTo>
                  <a:lnTo>
                    <a:pt x="7480" y="45847"/>
                  </a:lnTo>
                  <a:lnTo>
                    <a:pt x="93522" y="152273"/>
                  </a:lnTo>
                  <a:lnTo>
                    <a:pt x="0" y="172212"/>
                  </a:lnTo>
                  <a:lnTo>
                    <a:pt x="75222" y="235330"/>
                  </a:lnTo>
                  <a:lnTo>
                    <a:pt x="2730" y="291591"/>
                  </a:lnTo>
                  <a:lnTo>
                    <a:pt x="114541" y="278638"/>
                  </a:lnTo>
                  <a:lnTo>
                    <a:pt x="96240" y="352170"/>
                  </a:lnTo>
                  <a:lnTo>
                    <a:pt x="155930" y="312420"/>
                  </a:lnTo>
                  <a:lnTo>
                    <a:pt x="171488" y="431800"/>
                  </a:lnTo>
                  <a:lnTo>
                    <a:pt x="212864" y="298576"/>
                  </a:lnTo>
                  <a:lnTo>
                    <a:pt x="267741" y="394588"/>
                  </a:lnTo>
                  <a:lnTo>
                    <a:pt x="283362" y="289051"/>
                  </a:lnTo>
                  <a:lnTo>
                    <a:pt x="366737" y="361695"/>
                  </a:lnTo>
                  <a:lnTo>
                    <a:pt x="340296" y="258699"/>
                  </a:lnTo>
                  <a:lnTo>
                    <a:pt x="436625" y="265684"/>
                  </a:lnTo>
                  <a:lnTo>
                    <a:pt x="355853" y="209423"/>
                  </a:lnTo>
                  <a:lnTo>
                    <a:pt x="426338" y="162687"/>
                  </a:lnTo>
                  <a:lnTo>
                    <a:pt x="337566" y="146176"/>
                  </a:lnTo>
                  <a:lnTo>
                    <a:pt x="371487" y="89153"/>
                  </a:lnTo>
                  <a:lnTo>
                    <a:pt x="286092" y="106425"/>
                  </a:lnTo>
                  <a:lnTo>
                    <a:pt x="293509" y="0"/>
                  </a:lnTo>
                  <a:close/>
                </a:path>
              </a:pathLst>
            </a:custGeom>
            <a:solidFill>
              <a:srgbClr val="DA1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857250" y="3286125"/>
              <a:ext cx="436880" cy="431800"/>
            </a:xfrm>
            <a:custGeom>
              <a:avLst/>
              <a:gdLst/>
              <a:ahLst/>
              <a:cxnLst/>
              <a:rect l="l" t="t" r="r" b="b"/>
              <a:pathLst>
                <a:path w="436880" h="431800">
                  <a:moveTo>
                    <a:pt x="218287" y="115950"/>
                  </a:moveTo>
                  <a:lnTo>
                    <a:pt x="293509" y="0"/>
                  </a:lnTo>
                  <a:lnTo>
                    <a:pt x="286092" y="106425"/>
                  </a:lnTo>
                  <a:lnTo>
                    <a:pt x="371487" y="89153"/>
                  </a:lnTo>
                  <a:lnTo>
                    <a:pt x="337566" y="146176"/>
                  </a:lnTo>
                  <a:lnTo>
                    <a:pt x="426338" y="162687"/>
                  </a:lnTo>
                  <a:lnTo>
                    <a:pt x="355853" y="209423"/>
                  </a:lnTo>
                  <a:lnTo>
                    <a:pt x="436625" y="265684"/>
                  </a:lnTo>
                  <a:lnTo>
                    <a:pt x="340296" y="258699"/>
                  </a:lnTo>
                  <a:lnTo>
                    <a:pt x="366737" y="361695"/>
                  </a:lnTo>
                  <a:lnTo>
                    <a:pt x="283362" y="289051"/>
                  </a:lnTo>
                  <a:lnTo>
                    <a:pt x="267741" y="394588"/>
                  </a:lnTo>
                  <a:lnTo>
                    <a:pt x="212864" y="298576"/>
                  </a:lnTo>
                  <a:lnTo>
                    <a:pt x="171488" y="431800"/>
                  </a:lnTo>
                  <a:lnTo>
                    <a:pt x="155930" y="312420"/>
                  </a:lnTo>
                  <a:lnTo>
                    <a:pt x="96240" y="352170"/>
                  </a:lnTo>
                  <a:lnTo>
                    <a:pt x="114541" y="278638"/>
                  </a:lnTo>
                  <a:lnTo>
                    <a:pt x="2730" y="291591"/>
                  </a:lnTo>
                  <a:lnTo>
                    <a:pt x="75222" y="235330"/>
                  </a:lnTo>
                  <a:lnTo>
                    <a:pt x="0" y="172212"/>
                  </a:lnTo>
                  <a:lnTo>
                    <a:pt x="93522" y="152273"/>
                  </a:lnTo>
                  <a:lnTo>
                    <a:pt x="7480" y="45847"/>
                  </a:lnTo>
                  <a:lnTo>
                    <a:pt x="147789" y="126364"/>
                  </a:lnTo>
                  <a:lnTo>
                    <a:pt x="168808" y="45847"/>
                  </a:lnTo>
                  <a:lnTo>
                    <a:pt x="218287" y="115950"/>
                  </a:lnTo>
                  <a:close/>
                </a:path>
              </a:pathLst>
            </a:custGeom>
            <a:ln w="25400">
              <a:solidFill>
                <a:srgbClr val="9F13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7" name="object 67"/>
          <p:cNvSpPr txBox="1"/>
          <p:nvPr/>
        </p:nvSpPr>
        <p:spPr>
          <a:xfrm>
            <a:off x="1007770" y="3363848"/>
            <a:ext cx="13017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68" name="object 68"/>
          <p:cNvGrpSpPr/>
          <p:nvPr/>
        </p:nvGrpSpPr>
        <p:grpSpPr>
          <a:xfrm>
            <a:off x="2416175" y="3273425"/>
            <a:ext cx="497205" cy="454025"/>
            <a:chOff x="2416175" y="3273425"/>
            <a:chExt cx="497205" cy="454025"/>
          </a:xfrm>
        </p:grpSpPr>
        <p:sp>
          <p:nvSpPr>
            <p:cNvPr id="69" name="object 69"/>
            <p:cNvSpPr/>
            <p:nvPr/>
          </p:nvSpPr>
          <p:spPr>
            <a:xfrm>
              <a:off x="2428875" y="3286125"/>
              <a:ext cx="471805" cy="428625"/>
            </a:xfrm>
            <a:custGeom>
              <a:avLst/>
              <a:gdLst/>
              <a:ahLst/>
              <a:cxnLst/>
              <a:rect l="l" t="t" r="r" b="b"/>
              <a:pathLst>
                <a:path w="471805" h="428625">
                  <a:moveTo>
                    <a:pt x="316992" y="0"/>
                  </a:moveTo>
                  <a:lnTo>
                    <a:pt x="235712" y="115062"/>
                  </a:lnTo>
                  <a:lnTo>
                    <a:pt x="182372" y="45592"/>
                  </a:lnTo>
                  <a:lnTo>
                    <a:pt x="159638" y="125349"/>
                  </a:lnTo>
                  <a:lnTo>
                    <a:pt x="8127" y="45592"/>
                  </a:lnTo>
                  <a:lnTo>
                    <a:pt x="100964" y="151129"/>
                  </a:lnTo>
                  <a:lnTo>
                    <a:pt x="0" y="170941"/>
                  </a:lnTo>
                  <a:lnTo>
                    <a:pt x="81280" y="233679"/>
                  </a:lnTo>
                  <a:lnTo>
                    <a:pt x="2920" y="289433"/>
                  </a:lnTo>
                  <a:lnTo>
                    <a:pt x="123698" y="276605"/>
                  </a:lnTo>
                  <a:lnTo>
                    <a:pt x="103886" y="349631"/>
                  </a:lnTo>
                  <a:lnTo>
                    <a:pt x="168401" y="310134"/>
                  </a:lnTo>
                  <a:lnTo>
                    <a:pt x="185166" y="428625"/>
                  </a:lnTo>
                  <a:lnTo>
                    <a:pt x="229869" y="296417"/>
                  </a:lnTo>
                  <a:lnTo>
                    <a:pt x="289179" y="391668"/>
                  </a:lnTo>
                  <a:lnTo>
                    <a:pt x="306069" y="286892"/>
                  </a:lnTo>
                  <a:lnTo>
                    <a:pt x="396113" y="359029"/>
                  </a:lnTo>
                  <a:lnTo>
                    <a:pt x="367538" y="256794"/>
                  </a:lnTo>
                  <a:lnTo>
                    <a:pt x="471550" y="263778"/>
                  </a:lnTo>
                  <a:lnTo>
                    <a:pt x="384301" y="207899"/>
                  </a:lnTo>
                  <a:lnTo>
                    <a:pt x="460501" y="161416"/>
                  </a:lnTo>
                  <a:lnTo>
                    <a:pt x="364617" y="145161"/>
                  </a:lnTo>
                  <a:lnTo>
                    <a:pt x="401193" y="88391"/>
                  </a:lnTo>
                  <a:lnTo>
                    <a:pt x="308991" y="105663"/>
                  </a:lnTo>
                  <a:lnTo>
                    <a:pt x="316992" y="0"/>
                  </a:lnTo>
                  <a:close/>
                </a:path>
              </a:pathLst>
            </a:custGeom>
            <a:solidFill>
              <a:srgbClr val="DA1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2428875" y="3286125"/>
              <a:ext cx="471805" cy="428625"/>
            </a:xfrm>
            <a:custGeom>
              <a:avLst/>
              <a:gdLst/>
              <a:ahLst/>
              <a:cxnLst/>
              <a:rect l="l" t="t" r="r" b="b"/>
              <a:pathLst>
                <a:path w="471805" h="428625">
                  <a:moveTo>
                    <a:pt x="235712" y="115062"/>
                  </a:moveTo>
                  <a:lnTo>
                    <a:pt x="316992" y="0"/>
                  </a:lnTo>
                  <a:lnTo>
                    <a:pt x="308991" y="105663"/>
                  </a:lnTo>
                  <a:lnTo>
                    <a:pt x="401193" y="88391"/>
                  </a:lnTo>
                  <a:lnTo>
                    <a:pt x="364617" y="145161"/>
                  </a:lnTo>
                  <a:lnTo>
                    <a:pt x="460501" y="161416"/>
                  </a:lnTo>
                  <a:lnTo>
                    <a:pt x="384301" y="207899"/>
                  </a:lnTo>
                  <a:lnTo>
                    <a:pt x="471550" y="263778"/>
                  </a:lnTo>
                  <a:lnTo>
                    <a:pt x="367538" y="256794"/>
                  </a:lnTo>
                  <a:lnTo>
                    <a:pt x="396113" y="359029"/>
                  </a:lnTo>
                  <a:lnTo>
                    <a:pt x="306069" y="286892"/>
                  </a:lnTo>
                  <a:lnTo>
                    <a:pt x="289179" y="391668"/>
                  </a:lnTo>
                  <a:lnTo>
                    <a:pt x="229869" y="296417"/>
                  </a:lnTo>
                  <a:lnTo>
                    <a:pt x="185166" y="428625"/>
                  </a:lnTo>
                  <a:lnTo>
                    <a:pt x="168401" y="310134"/>
                  </a:lnTo>
                  <a:lnTo>
                    <a:pt x="103886" y="349631"/>
                  </a:lnTo>
                  <a:lnTo>
                    <a:pt x="123698" y="276605"/>
                  </a:lnTo>
                  <a:lnTo>
                    <a:pt x="2920" y="289433"/>
                  </a:lnTo>
                  <a:lnTo>
                    <a:pt x="81280" y="233679"/>
                  </a:lnTo>
                  <a:lnTo>
                    <a:pt x="0" y="170941"/>
                  </a:lnTo>
                  <a:lnTo>
                    <a:pt x="100964" y="151129"/>
                  </a:lnTo>
                  <a:lnTo>
                    <a:pt x="8127" y="45592"/>
                  </a:lnTo>
                  <a:lnTo>
                    <a:pt x="159638" y="125349"/>
                  </a:lnTo>
                  <a:lnTo>
                    <a:pt x="182372" y="45592"/>
                  </a:lnTo>
                  <a:lnTo>
                    <a:pt x="235712" y="115062"/>
                  </a:lnTo>
                  <a:close/>
                </a:path>
              </a:pathLst>
            </a:custGeom>
            <a:ln w="25400">
              <a:solidFill>
                <a:srgbClr val="9F13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1" name="object 71"/>
          <p:cNvSpPr txBox="1"/>
          <p:nvPr/>
        </p:nvSpPr>
        <p:spPr>
          <a:xfrm>
            <a:off x="2590038" y="3347085"/>
            <a:ext cx="14478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0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72" name="object 72"/>
          <p:cNvGrpSpPr/>
          <p:nvPr/>
        </p:nvGrpSpPr>
        <p:grpSpPr>
          <a:xfrm>
            <a:off x="5702300" y="3487737"/>
            <a:ext cx="1609725" cy="817880"/>
            <a:chOff x="5702300" y="3487737"/>
            <a:chExt cx="1609725" cy="817880"/>
          </a:xfrm>
        </p:grpSpPr>
        <p:sp>
          <p:nvSpPr>
            <p:cNvPr id="73" name="object 73"/>
            <p:cNvSpPr/>
            <p:nvPr/>
          </p:nvSpPr>
          <p:spPr>
            <a:xfrm>
              <a:off x="5715000" y="3500437"/>
              <a:ext cx="1584325" cy="792480"/>
            </a:xfrm>
            <a:custGeom>
              <a:avLst/>
              <a:gdLst/>
              <a:ahLst/>
              <a:cxnLst/>
              <a:rect l="l" t="t" r="r" b="b"/>
              <a:pathLst>
                <a:path w="1584325" h="792479">
                  <a:moveTo>
                    <a:pt x="1584325" y="0"/>
                  </a:moveTo>
                  <a:lnTo>
                    <a:pt x="0" y="0"/>
                  </a:lnTo>
                  <a:lnTo>
                    <a:pt x="0" y="792162"/>
                  </a:lnTo>
                  <a:lnTo>
                    <a:pt x="1584325" y="792162"/>
                  </a:lnTo>
                  <a:lnTo>
                    <a:pt x="1584325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5715000" y="3500437"/>
              <a:ext cx="1584325" cy="792480"/>
            </a:xfrm>
            <a:custGeom>
              <a:avLst/>
              <a:gdLst/>
              <a:ahLst/>
              <a:cxnLst/>
              <a:rect l="l" t="t" r="r" b="b"/>
              <a:pathLst>
                <a:path w="1584325" h="792479">
                  <a:moveTo>
                    <a:pt x="0" y="792162"/>
                  </a:moveTo>
                  <a:lnTo>
                    <a:pt x="1584325" y="792162"/>
                  </a:lnTo>
                  <a:lnTo>
                    <a:pt x="1584325" y="0"/>
                  </a:lnTo>
                  <a:lnTo>
                    <a:pt x="0" y="0"/>
                  </a:lnTo>
                  <a:lnTo>
                    <a:pt x="0" y="792162"/>
                  </a:lnTo>
                  <a:close/>
                </a:path>
              </a:pathLst>
            </a:custGeom>
            <a:ln w="25400">
              <a:solidFill>
                <a:srgbClr val="1E768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5" name="object 75"/>
          <p:cNvSpPr txBox="1"/>
          <p:nvPr/>
        </p:nvSpPr>
        <p:spPr>
          <a:xfrm>
            <a:off x="5795264" y="3531234"/>
            <a:ext cx="14255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900" b="1" spc="-10" dirty="0">
                <a:latin typeface="Arial"/>
                <a:cs typeface="Arial"/>
              </a:rPr>
              <a:t>Заведующий</a:t>
            </a:r>
            <a:endParaRPr sz="900">
              <a:latin typeface="Arial"/>
              <a:cs typeface="Arial"/>
            </a:endParaRPr>
          </a:p>
          <a:p>
            <a:pPr marL="12700" marR="5080" algn="ctr">
              <a:lnSpc>
                <a:spcPct val="100000"/>
              </a:lnSpc>
            </a:pPr>
            <a:r>
              <a:rPr sz="900" spc="-10" dirty="0">
                <a:latin typeface="Franklin Gothic Medium"/>
                <a:cs typeface="Franklin Gothic Medium"/>
              </a:rPr>
              <a:t>Издает</a:t>
            </a:r>
            <a:r>
              <a:rPr sz="900" spc="-15" dirty="0">
                <a:latin typeface="Franklin Gothic Medium"/>
                <a:cs typeface="Franklin Gothic Medium"/>
              </a:rPr>
              <a:t> </a:t>
            </a:r>
            <a:r>
              <a:rPr sz="900" spc="-25" dirty="0">
                <a:latin typeface="Franklin Gothic Medium"/>
                <a:cs typeface="Franklin Gothic Medium"/>
              </a:rPr>
              <a:t>приказ</a:t>
            </a:r>
            <a:r>
              <a:rPr sz="900" spc="-35" dirty="0">
                <a:latin typeface="Franklin Gothic Medium"/>
                <a:cs typeface="Franklin Gothic Medium"/>
              </a:rPr>
              <a:t> </a:t>
            </a:r>
            <a:r>
              <a:rPr sz="900" dirty="0">
                <a:latin typeface="Franklin Gothic Medium"/>
                <a:cs typeface="Franklin Gothic Medium"/>
              </a:rPr>
              <a:t>о </a:t>
            </a:r>
            <a:r>
              <a:rPr sz="900" spc="-10" dirty="0">
                <a:latin typeface="Franklin Gothic Medium"/>
                <a:cs typeface="Franklin Gothic Medium"/>
              </a:rPr>
              <a:t>зачислении </a:t>
            </a:r>
            <a:r>
              <a:rPr sz="900" spc="-20" dirty="0">
                <a:latin typeface="Franklin Gothic Medium"/>
                <a:cs typeface="Franklin Gothic Medium"/>
              </a:rPr>
              <a:t>ребенка</a:t>
            </a:r>
            <a:r>
              <a:rPr sz="900" dirty="0">
                <a:latin typeface="Franklin Gothic Medium"/>
                <a:cs typeface="Franklin Gothic Medium"/>
              </a:rPr>
              <a:t> в</a:t>
            </a:r>
            <a:r>
              <a:rPr sz="900" spc="5" dirty="0">
                <a:latin typeface="Franklin Gothic Medium"/>
                <a:cs typeface="Franklin Gothic Medium"/>
              </a:rPr>
              <a:t> </a:t>
            </a:r>
            <a:r>
              <a:rPr sz="900" spc="-25" dirty="0">
                <a:latin typeface="Franklin Gothic Medium"/>
                <a:cs typeface="Franklin Gothic Medium"/>
              </a:rPr>
              <a:t>ДОУ</a:t>
            </a:r>
            <a:endParaRPr sz="900">
              <a:latin typeface="Franklin Gothic Medium"/>
              <a:cs typeface="Franklin Gothic Medium"/>
            </a:endParaRPr>
          </a:p>
          <a:p>
            <a:pPr algn="ctr">
              <a:lnSpc>
                <a:spcPct val="100000"/>
              </a:lnSpc>
            </a:pPr>
            <a:r>
              <a:rPr sz="900" b="1" dirty="0">
                <a:latin typeface="Arial"/>
                <a:cs typeface="Arial"/>
              </a:rPr>
              <a:t>10</a:t>
            </a:r>
            <a:r>
              <a:rPr sz="900" b="1" spc="10" dirty="0">
                <a:latin typeface="Arial"/>
                <a:cs typeface="Arial"/>
              </a:rPr>
              <a:t> </a:t>
            </a:r>
            <a:r>
              <a:rPr sz="900" b="1" spc="-25" dirty="0">
                <a:latin typeface="Arial"/>
                <a:cs typeface="Arial"/>
              </a:rPr>
              <a:t>мин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76" name="object 76"/>
          <p:cNvGrpSpPr/>
          <p:nvPr/>
        </p:nvGrpSpPr>
        <p:grpSpPr>
          <a:xfrm>
            <a:off x="166687" y="4784725"/>
            <a:ext cx="240029" cy="509905"/>
            <a:chOff x="166687" y="4784725"/>
            <a:chExt cx="240029" cy="509905"/>
          </a:xfrm>
        </p:grpSpPr>
        <p:sp>
          <p:nvSpPr>
            <p:cNvPr id="77" name="object 77"/>
            <p:cNvSpPr/>
            <p:nvPr/>
          </p:nvSpPr>
          <p:spPr>
            <a:xfrm>
              <a:off x="179387" y="4797425"/>
              <a:ext cx="214629" cy="484505"/>
            </a:xfrm>
            <a:custGeom>
              <a:avLst/>
              <a:gdLst/>
              <a:ahLst/>
              <a:cxnLst/>
              <a:rect l="l" t="t" r="r" b="b"/>
              <a:pathLst>
                <a:path w="214629" h="484504">
                  <a:moveTo>
                    <a:pt x="107162" y="0"/>
                  </a:moveTo>
                  <a:lnTo>
                    <a:pt x="107162" y="121031"/>
                  </a:lnTo>
                  <a:lnTo>
                    <a:pt x="0" y="121031"/>
                  </a:lnTo>
                  <a:lnTo>
                    <a:pt x="0" y="363093"/>
                  </a:lnTo>
                  <a:lnTo>
                    <a:pt x="107162" y="363093"/>
                  </a:lnTo>
                  <a:lnTo>
                    <a:pt x="107162" y="484250"/>
                  </a:lnTo>
                  <a:lnTo>
                    <a:pt x="214312" y="242062"/>
                  </a:lnTo>
                  <a:lnTo>
                    <a:pt x="107162" y="0"/>
                  </a:lnTo>
                  <a:close/>
                </a:path>
              </a:pathLst>
            </a:custGeom>
            <a:solidFill>
              <a:srgbClr val="2CA1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179387" y="4797425"/>
              <a:ext cx="214629" cy="484505"/>
            </a:xfrm>
            <a:custGeom>
              <a:avLst/>
              <a:gdLst/>
              <a:ahLst/>
              <a:cxnLst/>
              <a:rect l="l" t="t" r="r" b="b"/>
              <a:pathLst>
                <a:path w="214629" h="484504">
                  <a:moveTo>
                    <a:pt x="0" y="121031"/>
                  </a:moveTo>
                  <a:lnTo>
                    <a:pt x="107162" y="121031"/>
                  </a:lnTo>
                  <a:lnTo>
                    <a:pt x="107162" y="0"/>
                  </a:lnTo>
                  <a:lnTo>
                    <a:pt x="214312" y="242062"/>
                  </a:lnTo>
                  <a:lnTo>
                    <a:pt x="107162" y="484250"/>
                  </a:lnTo>
                  <a:lnTo>
                    <a:pt x="107162" y="363093"/>
                  </a:lnTo>
                  <a:lnTo>
                    <a:pt x="0" y="363093"/>
                  </a:lnTo>
                  <a:lnTo>
                    <a:pt x="0" y="121031"/>
                  </a:lnTo>
                  <a:close/>
                </a:path>
              </a:pathLst>
            </a:custGeom>
            <a:ln w="25400">
              <a:solidFill>
                <a:srgbClr val="1E768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9" name="object 79"/>
          <p:cNvGrpSpPr/>
          <p:nvPr/>
        </p:nvGrpSpPr>
        <p:grpSpPr>
          <a:xfrm>
            <a:off x="2327275" y="4568825"/>
            <a:ext cx="382905" cy="311150"/>
            <a:chOff x="2327275" y="4568825"/>
            <a:chExt cx="382905" cy="311150"/>
          </a:xfrm>
        </p:grpSpPr>
        <p:sp>
          <p:nvSpPr>
            <p:cNvPr id="80" name="object 80"/>
            <p:cNvSpPr/>
            <p:nvPr/>
          </p:nvSpPr>
          <p:spPr>
            <a:xfrm>
              <a:off x="2339975" y="4581525"/>
              <a:ext cx="357505" cy="285750"/>
            </a:xfrm>
            <a:custGeom>
              <a:avLst/>
              <a:gdLst/>
              <a:ahLst/>
              <a:cxnLst/>
              <a:rect l="l" t="t" r="r" b="b"/>
              <a:pathLst>
                <a:path w="357505" h="285750">
                  <a:moveTo>
                    <a:pt x="240156" y="0"/>
                  </a:moveTo>
                  <a:lnTo>
                    <a:pt x="178562" y="76707"/>
                  </a:lnTo>
                  <a:lnTo>
                    <a:pt x="138175" y="30352"/>
                  </a:lnTo>
                  <a:lnTo>
                    <a:pt x="120904" y="83566"/>
                  </a:lnTo>
                  <a:lnTo>
                    <a:pt x="6095" y="30352"/>
                  </a:lnTo>
                  <a:lnTo>
                    <a:pt x="76454" y="100711"/>
                  </a:lnTo>
                  <a:lnTo>
                    <a:pt x="0" y="113918"/>
                  </a:lnTo>
                  <a:lnTo>
                    <a:pt x="61594" y="155829"/>
                  </a:lnTo>
                  <a:lnTo>
                    <a:pt x="2286" y="192912"/>
                  </a:lnTo>
                  <a:lnTo>
                    <a:pt x="93725" y="184404"/>
                  </a:lnTo>
                  <a:lnTo>
                    <a:pt x="78739" y="233044"/>
                  </a:lnTo>
                  <a:lnTo>
                    <a:pt x="127635" y="206756"/>
                  </a:lnTo>
                  <a:lnTo>
                    <a:pt x="140335" y="285750"/>
                  </a:lnTo>
                  <a:lnTo>
                    <a:pt x="174117" y="197612"/>
                  </a:lnTo>
                  <a:lnTo>
                    <a:pt x="219075" y="261112"/>
                  </a:lnTo>
                  <a:lnTo>
                    <a:pt x="231901" y="191262"/>
                  </a:lnTo>
                  <a:lnTo>
                    <a:pt x="300100" y="239394"/>
                  </a:lnTo>
                  <a:lnTo>
                    <a:pt x="278383" y="171195"/>
                  </a:lnTo>
                  <a:lnTo>
                    <a:pt x="357250" y="175768"/>
                  </a:lnTo>
                  <a:lnTo>
                    <a:pt x="291211" y="138556"/>
                  </a:lnTo>
                  <a:lnTo>
                    <a:pt x="348869" y="107695"/>
                  </a:lnTo>
                  <a:lnTo>
                    <a:pt x="276225" y="96774"/>
                  </a:lnTo>
                  <a:lnTo>
                    <a:pt x="303911" y="58927"/>
                  </a:lnTo>
                  <a:lnTo>
                    <a:pt x="234061" y="70485"/>
                  </a:lnTo>
                  <a:lnTo>
                    <a:pt x="240156" y="0"/>
                  </a:lnTo>
                  <a:close/>
                </a:path>
              </a:pathLst>
            </a:custGeom>
            <a:solidFill>
              <a:srgbClr val="DA1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2339975" y="4581525"/>
              <a:ext cx="357505" cy="285750"/>
            </a:xfrm>
            <a:custGeom>
              <a:avLst/>
              <a:gdLst/>
              <a:ahLst/>
              <a:cxnLst/>
              <a:rect l="l" t="t" r="r" b="b"/>
              <a:pathLst>
                <a:path w="357505" h="285750">
                  <a:moveTo>
                    <a:pt x="178562" y="76707"/>
                  </a:moveTo>
                  <a:lnTo>
                    <a:pt x="240156" y="0"/>
                  </a:lnTo>
                  <a:lnTo>
                    <a:pt x="234061" y="70485"/>
                  </a:lnTo>
                  <a:lnTo>
                    <a:pt x="303911" y="58927"/>
                  </a:lnTo>
                  <a:lnTo>
                    <a:pt x="276225" y="96774"/>
                  </a:lnTo>
                  <a:lnTo>
                    <a:pt x="348869" y="107695"/>
                  </a:lnTo>
                  <a:lnTo>
                    <a:pt x="291211" y="138556"/>
                  </a:lnTo>
                  <a:lnTo>
                    <a:pt x="357250" y="175768"/>
                  </a:lnTo>
                  <a:lnTo>
                    <a:pt x="278383" y="171195"/>
                  </a:lnTo>
                  <a:lnTo>
                    <a:pt x="300100" y="239394"/>
                  </a:lnTo>
                  <a:lnTo>
                    <a:pt x="231901" y="191262"/>
                  </a:lnTo>
                  <a:lnTo>
                    <a:pt x="219075" y="261112"/>
                  </a:lnTo>
                  <a:lnTo>
                    <a:pt x="174117" y="197612"/>
                  </a:lnTo>
                  <a:lnTo>
                    <a:pt x="140335" y="285750"/>
                  </a:lnTo>
                  <a:lnTo>
                    <a:pt x="127635" y="206756"/>
                  </a:lnTo>
                  <a:lnTo>
                    <a:pt x="78739" y="233044"/>
                  </a:lnTo>
                  <a:lnTo>
                    <a:pt x="93725" y="184404"/>
                  </a:lnTo>
                  <a:lnTo>
                    <a:pt x="2286" y="192912"/>
                  </a:lnTo>
                  <a:lnTo>
                    <a:pt x="61594" y="155829"/>
                  </a:lnTo>
                  <a:lnTo>
                    <a:pt x="0" y="113918"/>
                  </a:lnTo>
                  <a:lnTo>
                    <a:pt x="76454" y="100711"/>
                  </a:lnTo>
                  <a:lnTo>
                    <a:pt x="6095" y="30352"/>
                  </a:lnTo>
                  <a:lnTo>
                    <a:pt x="120904" y="83566"/>
                  </a:lnTo>
                  <a:lnTo>
                    <a:pt x="138175" y="30352"/>
                  </a:lnTo>
                  <a:lnTo>
                    <a:pt x="178562" y="76707"/>
                  </a:lnTo>
                  <a:close/>
                </a:path>
              </a:pathLst>
            </a:custGeom>
            <a:ln w="25399">
              <a:solidFill>
                <a:srgbClr val="9F13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2" name="object 82"/>
          <p:cNvSpPr txBox="1"/>
          <p:nvPr/>
        </p:nvSpPr>
        <p:spPr>
          <a:xfrm>
            <a:off x="2451607" y="4591050"/>
            <a:ext cx="1301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2995422" y="4704969"/>
            <a:ext cx="323659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latin typeface="Franklin Gothic Medium"/>
                <a:cs typeface="Franklin Gothic Medium"/>
              </a:rPr>
              <a:t>На</a:t>
            </a:r>
            <a:r>
              <a:rPr sz="1000" spc="-45" dirty="0">
                <a:latin typeface="Franklin Gothic Medium"/>
                <a:cs typeface="Franklin Gothic Medium"/>
              </a:rPr>
              <a:t> </a:t>
            </a:r>
            <a:r>
              <a:rPr sz="1000" dirty="0">
                <a:latin typeface="Franklin Gothic Medium"/>
                <a:cs typeface="Franklin Gothic Medium"/>
              </a:rPr>
              <a:t>месте</a:t>
            </a:r>
            <a:r>
              <a:rPr sz="1000" spc="-30" dirty="0">
                <a:latin typeface="Franklin Gothic Medium"/>
                <a:cs typeface="Franklin Gothic Medium"/>
              </a:rPr>
              <a:t> </a:t>
            </a:r>
            <a:r>
              <a:rPr sz="1000" dirty="0">
                <a:latin typeface="Franklin Gothic Medium"/>
                <a:cs typeface="Franklin Gothic Medium"/>
              </a:rPr>
              <a:t>нет</a:t>
            </a:r>
            <a:r>
              <a:rPr sz="1000" spc="-25" dirty="0">
                <a:latin typeface="Franklin Gothic Medium"/>
                <a:cs typeface="Franklin Gothic Medium"/>
              </a:rPr>
              <a:t> </a:t>
            </a:r>
            <a:r>
              <a:rPr sz="1000" spc="-10" dirty="0">
                <a:latin typeface="Franklin Gothic Medium"/>
                <a:cs typeface="Franklin Gothic Medium"/>
              </a:rPr>
              <a:t>специалиста,</a:t>
            </a:r>
            <a:r>
              <a:rPr sz="1000" spc="-30" dirty="0">
                <a:latin typeface="Franklin Gothic Medium"/>
                <a:cs typeface="Franklin Gothic Medium"/>
              </a:rPr>
              <a:t> </a:t>
            </a:r>
            <a:r>
              <a:rPr sz="1000" spc="-20" dirty="0">
                <a:latin typeface="Franklin Gothic Medium"/>
                <a:cs typeface="Franklin Gothic Medium"/>
              </a:rPr>
              <a:t>который</a:t>
            </a:r>
            <a:r>
              <a:rPr sz="1000" dirty="0">
                <a:latin typeface="Franklin Gothic Medium"/>
                <a:cs typeface="Franklin Gothic Medium"/>
              </a:rPr>
              <a:t> </a:t>
            </a:r>
            <a:r>
              <a:rPr sz="1000" spc="-20" dirty="0">
                <a:latin typeface="Franklin Gothic Medium"/>
                <a:cs typeface="Franklin Gothic Medium"/>
              </a:rPr>
              <a:t>принимает</a:t>
            </a:r>
            <a:r>
              <a:rPr sz="1000" spc="-5" dirty="0">
                <a:latin typeface="Franklin Gothic Medium"/>
                <a:cs typeface="Franklin Gothic Medium"/>
              </a:rPr>
              <a:t> </a:t>
            </a:r>
            <a:r>
              <a:rPr sz="1000" spc="-10" dirty="0">
                <a:latin typeface="Franklin Gothic Medium"/>
                <a:cs typeface="Franklin Gothic Medium"/>
              </a:rPr>
              <a:t>документы</a:t>
            </a:r>
            <a:endParaRPr sz="1000">
              <a:latin typeface="Franklin Gothic Medium"/>
              <a:cs typeface="Franklin Gothic Medium"/>
            </a:endParaRPr>
          </a:p>
        </p:txBody>
      </p:sp>
      <p:grpSp>
        <p:nvGrpSpPr>
          <p:cNvPr id="84" name="object 84"/>
          <p:cNvGrpSpPr/>
          <p:nvPr/>
        </p:nvGrpSpPr>
        <p:grpSpPr>
          <a:xfrm>
            <a:off x="2398776" y="4929251"/>
            <a:ext cx="386080" cy="457200"/>
            <a:chOff x="2398776" y="4929251"/>
            <a:chExt cx="386080" cy="457200"/>
          </a:xfrm>
        </p:grpSpPr>
        <p:sp>
          <p:nvSpPr>
            <p:cNvPr id="85" name="object 85"/>
            <p:cNvSpPr/>
            <p:nvPr/>
          </p:nvSpPr>
          <p:spPr>
            <a:xfrm>
              <a:off x="2411476" y="4941951"/>
              <a:ext cx="360680" cy="431800"/>
            </a:xfrm>
            <a:custGeom>
              <a:avLst/>
              <a:gdLst/>
              <a:ahLst/>
              <a:cxnLst/>
              <a:rect l="l" t="t" r="r" b="b"/>
              <a:pathLst>
                <a:path w="360680" h="431800">
                  <a:moveTo>
                    <a:pt x="242188" y="0"/>
                  </a:moveTo>
                  <a:lnTo>
                    <a:pt x="180086" y="115824"/>
                  </a:lnTo>
                  <a:lnTo>
                    <a:pt x="139319" y="45847"/>
                  </a:lnTo>
                  <a:lnTo>
                    <a:pt x="121919" y="126237"/>
                  </a:lnTo>
                  <a:lnTo>
                    <a:pt x="6096" y="45847"/>
                  </a:lnTo>
                  <a:lnTo>
                    <a:pt x="77088" y="152146"/>
                  </a:lnTo>
                  <a:lnTo>
                    <a:pt x="0" y="172212"/>
                  </a:lnTo>
                  <a:lnTo>
                    <a:pt x="61975" y="235331"/>
                  </a:lnTo>
                  <a:lnTo>
                    <a:pt x="2159" y="291592"/>
                  </a:lnTo>
                  <a:lnTo>
                    <a:pt x="94487" y="278511"/>
                  </a:lnTo>
                  <a:lnTo>
                    <a:pt x="79375" y="352171"/>
                  </a:lnTo>
                  <a:lnTo>
                    <a:pt x="128650" y="312293"/>
                  </a:lnTo>
                  <a:lnTo>
                    <a:pt x="141478" y="431800"/>
                  </a:lnTo>
                  <a:lnTo>
                    <a:pt x="175641" y="298450"/>
                  </a:lnTo>
                  <a:lnTo>
                    <a:pt x="220980" y="394462"/>
                  </a:lnTo>
                  <a:lnTo>
                    <a:pt x="233806" y="288925"/>
                  </a:lnTo>
                  <a:lnTo>
                    <a:pt x="302641" y="361696"/>
                  </a:lnTo>
                  <a:lnTo>
                    <a:pt x="280797" y="258699"/>
                  </a:lnTo>
                  <a:lnTo>
                    <a:pt x="360299" y="265556"/>
                  </a:lnTo>
                  <a:lnTo>
                    <a:pt x="293624" y="209296"/>
                  </a:lnTo>
                  <a:lnTo>
                    <a:pt x="351917" y="162560"/>
                  </a:lnTo>
                  <a:lnTo>
                    <a:pt x="278638" y="146176"/>
                  </a:lnTo>
                  <a:lnTo>
                    <a:pt x="306578" y="89026"/>
                  </a:lnTo>
                  <a:lnTo>
                    <a:pt x="236093" y="106425"/>
                  </a:lnTo>
                  <a:lnTo>
                    <a:pt x="242188" y="0"/>
                  </a:lnTo>
                  <a:close/>
                </a:path>
              </a:pathLst>
            </a:custGeom>
            <a:solidFill>
              <a:srgbClr val="DA1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2411476" y="4941951"/>
              <a:ext cx="360680" cy="431800"/>
            </a:xfrm>
            <a:custGeom>
              <a:avLst/>
              <a:gdLst/>
              <a:ahLst/>
              <a:cxnLst/>
              <a:rect l="l" t="t" r="r" b="b"/>
              <a:pathLst>
                <a:path w="360680" h="431800">
                  <a:moveTo>
                    <a:pt x="180086" y="115824"/>
                  </a:moveTo>
                  <a:lnTo>
                    <a:pt x="242188" y="0"/>
                  </a:lnTo>
                  <a:lnTo>
                    <a:pt x="236093" y="106425"/>
                  </a:lnTo>
                  <a:lnTo>
                    <a:pt x="306578" y="89026"/>
                  </a:lnTo>
                  <a:lnTo>
                    <a:pt x="278638" y="146176"/>
                  </a:lnTo>
                  <a:lnTo>
                    <a:pt x="351917" y="162560"/>
                  </a:lnTo>
                  <a:lnTo>
                    <a:pt x="293624" y="209296"/>
                  </a:lnTo>
                  <a:lnTo>
                    <a:pt x="360299" y="265556"/>
                  </a:lnTo>
                  <a:lnTo>
                    <a:pt x="280797" y="258699"/>
                  </a:lnTo>
                  <a:lnTo>
                    <a:pt x="302641" y="361696"/>
                  </a:lnTo>
                  <a:lnTo>
                    <a:pt x="233806" y="288925"/>
                  </a:lnTo>
                  <a:lnTo>
                    <a:pt x="220980" y="394462"/>
                  </a:lnTo>
                  <a:lnTo>
                    <a:pt x="175641" y="298450"/>
                  </a:lnTo>
                  <a:lnTo>
                    <a:pt x="141478" y="431800"/>
                  </a:lnTo>
                  <a:lnTo>
                    <a:pt x="128650" y="312293"/>
                  </a:lnTo>
                  <a:lnTo>
                    <a:pt x="79375" y="352171"/>
                  </a:lnTo>
                  <a:lnTo>
                    <a:pt x="94487" y="278511"/>
                  </a:lnTo>
                  <a:lnTo>
                    <a:pt x="2159" y="291592"/>
                  </a:lnTo>
                  <a:lnTo>
                    <a:pt x="61975" y="235331"/>
                  </a:lnTo>
                  <a:lnTo>
                    <a:pt x="0" y="172212"/>
                  </a:lnTo>
                  <a:lnTo>
                    <a:pt x="77088" y="152146"/>
                  </a:lnTo>
                  <a:lnTo>
                    <a:pt x="6096" y="45847"/>
                  </a:lnTo>
                  <a:lnTo>
                    <a:pt x="121919" y="126237"/>
                  </a:lnTo>
                  <a:lnTo>
                    <a:pt x="139319" y="45847"/>
                  </a:lnTo>
                  <a:lnTo>
                    <a:pt x="180086" y="115824"/>
                  </a:lnTo>
                  <a:close/>
                </a:path>
              </a:pathLst>
            </a:custGeom>
            <a:ln w="25400">
              <a:solidFill>
                <a:srgbClr val="9F13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7" name="object 87"/>
          <p:cNvSpPr txBox="1"/>
          <p:nvPr/>
        </p:nvSpPr>
        <p:spPr>
          <a:xfrm>
            <a:off x="2524760" y="5020183"/>
            <a:ext cx="1301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3067050" y="5065522"/>
            <a:ext cx="2252345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latin typeface="Franklin Gothic Medium"/>
                <a:cs typeface="Franklin Gothic Medium"/>
              </a:rPr>
              <a:t>Не</a:t>
            </a:r>
            <a:r>
              <a:rPr sz="1000" spc="-25" dirty="0">
                <a:latin typeface="Franklin Gothic Medium"/>
                <a:cs typeface="Franklin Gothic Medium"/>
              </a:rPr>
              <a:t> </a:t>
            </a:r>
            <a:r>
              <a:rPr sz="1000" dirty="0">
                <a:latin typeface="Franklin Gothic Medium"/>
                <a:cs typeface="Franklin Gothic Medium"/>
              </a:rPr>
              <a:t>все</a:t>
            </a:r>
            <a:r>
              <a:rPr sz="1000" spc="-25" dirty="0">
                <a:latin typeface="Franklin Gothic Medium"/>
                <a:cs typeface="Franklin Gothic Medium"/>
              </a:rPr>
              <a:t> </a:t>
            </a:r>
            <a:r>
              <a:rPr sz="1000" spc="-25" dirty="0" err="1">
                <a:latin typeface="Franklin Gothic Medium"/>
                <a:cs typeface="Franklin Gothic Medium"/>
              </a:rPr>
              <a:t>специалисты</a:t>
            </a:r>
            <a:r>
              <a:rPr sz="1000" spc="-20" dirty="0">
                <a:latin typeface="Franklin Gothic Medium"/>
                <a:cs typeface="Franklin Gothic Medium"/>
              </a:rPr>
              <a:t> </a:t>
            </a:r>
            <a:r>
              <a:rPr lang="ru-RU" sz="1000" spc="-20" dirty="0" smtClean="0">
                <a:latin typeface="Franklin Gothic Medium"/>
                <a:cs typeface="Franklin Gothic Medium"/>
              </a:rPr>
              <a:t> поликлиники</a:t>
            </a:r>
            <a:r>
              <a:rPr sz="1000" spc="210" dirty="0" smtClean="0">
                <a:latin typeface="Franklin Gothic Medium"/>
                <a:cs typeface="Franklin Gothic Medium"/>
              </a:rPr>
              <a:t> </a:t>
            </a:r>
            <a:r>
              <a:rPr sz="1000" dirty="0">
                <a:latin typeface="Franklin Gothic Medium"/>
                <a:cs typeface="Franklin Gothic Medium"/>
              </a:rPr>
              <a:t>на</a:t>
            </a:r>
            <a:r>
              <a:rPr sz="1000" spc="-30" dirty="0">
                <a:latin typeface="Franklin Gothic Medium"/>
                <a:cs typeface="Franklin Gothic Medium"/>
              </a:rPr>
              <a:t> </a:t>
            </a:r>
            <a:r>
              <a:rPr sz="1000" spc="-10" dirty="0">
                <a:latin typeface="Franklin Gothic Medium"/>
                <a:cs typeface="Franklin Gothic Medium"/>
              </a:rPr>
              <a:t>месте</a:t>
            </a:r>
            <a:endParaRPr sz="1000" dirty="0">
              <a:latin typeface="Franklin Gothic Medium"/>
              <a:cs typeface="Franklin Gothic Medium"/>
            </a:endParaRPr>
          </a:p>
        </p:txBody>
      </p:sp>
      <p:grpSp>
        <p:nvGrpSpPr>
          <p:cNvPr id="89" name="object 89"/>
          <p:cNvGrpSpPr/>
          <p:nvPr/>
        </p:nvGrpSpPr>
        <p:grpSpPr>
          <a:xfrm>
            <a:off x="2471801" y="5361051"/>
            <a:ext cx="454025" cy="958850"/>
            <a:chOff x="2471801" y="5361051"/>
            <a:chExt cx="454025" cy="958850"/>
          </a:xfrm>
        </p:grpSpPr>
        <p:sp>
          <p:nvSpPr>
            <p:cNvPr id="90" name="object 90"/>
            <p:cNvSpPr/>
            <p:nvPr/>
          </p:nvSpPr>
          <p:spPr>
            <a:xfrm>
              <a:off x="2484501" y="5373751"/>
              <a:ext cx="358775" cy="358775"/>
            </a:xfrm>
            <a:custGeom>
              <a:avLst/>
              <a:gdLst/>
              <a:ahLst/>
              <a:cxnLst/>
              <a:rect l="l" t="t" r="r" b="b"/>
              <a:pathLst>
                <a:path w="358775" h="358775">
                  <a:moveTo>
                    <a:pt x="241173" y="0"/>
                  </a:moveTo>
                  <a:lnTo>
                    <a:pt x="179324" y="96265"/>
                  </a:lnTo>
                  <a:lnTo>
                    <a:pt x="138684" y="38100"/>
                  </a:lnTo>
                  <a:lnTo>
                    <a:pt x="121412" y="104902"/>
                  </a:lnTo>
                  <a:lnTo>
                    <a:pt x="6096" y="38100"/>
                  </a:lnTo>
                  <a:lnTo>
                    <a:pt x="76835" y="126492"/>
                  </a:lnTo>
                  <a:lnTo>
                    <a:pt x="0" y="143002"/>
                  </a:lnTo>
                  <a:lnTo>
                    <a:pt x="61722" y="195580"/>
                  </a:lnTo>
                  <a:lnTo>
                    <a:pt x="2159" y="242227"/>
                  </a:lnTo>
                  <a:lnTo>
                    <a:pt x="94106" y="231432"/>
                  </a:lnTo>
                  <a:lnTo>
                    <a:pt x="78993" y="292557"/>
                  </a:lnTo>
                  <a:lnTo>
                    <a:pt x="128143" y="259499"/>
                  </a:lnTo>
                  <a:lnTo>
                    <a:pt x="140843" y="358711"/>
                  </a:lnTo>
                  <a:lnTo>
                    <a:pt x="174879" y="248005"/>
                  </a:lnTo>
                  <a:lnTo>
                    <a:pt x="219963" y="327761"/>
                  </a:lnTo>
                  <a:lnTo>
                    <a:pt x="232791" y="240068"/>
                  </a:lnTo>
                  <a:lnTo>
                    <a:pt x="301371" y="300494"/>
                  </a:lnTo>
                  <a:lnTo>
                    <a:pt x="279654" y="214896"/>
                  </a:lnTo>
                  <a:lnTo>
                    <a:pt x="358775" y="220687"/>
                  </a:lnTo>
                  <a:lnTo>
                    <a:pt x="292354" y="173862"/>
                  </a:lnTo>
                  <a:lnTo>
                    <a:pt x="350393" y="135128"/>
                  </a:lnTo>
                  <a:lnTo>
                    <a:pt x="277368" y="121412"/>
                  </a:lnTo>
                  <a:lnTo>
                    <a:pt x="305181" y="73914"/>
                  </a:lnTo>
                  <a:lnTo>
                    <a:pt x="235076" y="88392"/>
                  </a:lnTo>
                  <a:lnTo>
                    <a:pt x="241173" y="0"/>
                  </a:lnTo>
                  <a:close/>
                </a:path>
              </a:pathLst>
            </a:custGeom>
            <a:solidFill>
              <a:srgbClr val="DA1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2484501" y="5373751"/>
              <a:ext cx="358775" cy="358775"/>
            </a:xfrm>
            <a:custGeom>
              <a:avLst/>
              <a:gdLst/>
              <a:ahLst/>
              <a:cxnLst/>
              <a:rect l="l" t="t" r="r" b="b"/>
              <a:pathLst>
                <a:path w="358775" h="358775">
                  <a:moveTo>
                    <a:pt x="179324" y="96265"/>
                  </a:moveTo>
                  <a:lnTo>
                    <a:pt x="241173" y="0"/>
                  </a:lnTo>
                  <a:lnTo>
                    <a:pt x="235076" y="88392"/>
                  </a:lnTo>
                  <a:lnTo>
                    <a:pt x="305181" y="73914"/>
                  </a:lnTo>
                  <a:lnTo>
                    <a:pt x="277368" y="121412"/>
                  </a:lnTo>
                  <a:lnTo>
                    <a:pt x="350393" y="135128"/>
                  </a:lnTo>
                  <a:lnTo>
                    <a:pt x="292354" y="173862"/>
                  </a:lnTo>
                  <a:lnTo>
                    <a:pt x="358775" y="220687"/>
                  </a:lnTo>
                  <a:lnTo>
                    <a:pt x="279654" y="214896"/>
                  </a:lnTo>
                  <a:lnTo>
                    <a:pt x="301371" y="300494"/>
                  </a:lnTo>
                  <a:lnTo>
                    <a:pt x="232791" y="240068"/>
                  </a:lnTo>
                  <a:lnTo>
                    <a:pt x="219963" y="327761"/>
                  </a:lnTo>
                  <a:lnTo>
                    <a:pt x="174879" y="248005"/>
                  </a:lnTo>
                  <a:lnTo>
                    <a:pt x="140843" y="358711"/>
                  </a:lnTo>
                  <a:lnTo>
                    <a:pt x="128143" y="259499"/>
                  </a:lnTo>
                  <a:lnTo>
                    <a:pt x="78993" y="292557"/>
                  </a:lnTo>
                  <a:lnTo>
                    <a:pt x="94106" y="231432"/>
                  </a:lnTo>
                  <a:lnTo>
                    <a:pt x="2159" y="242227"/>
                  </a:lnTo>
                  <a:lnTo>
                    <a:pt x="61722" y="195580"/>
                  </a:lnTo>
                  <a:lnTo>
                    <a:pt x="0" y="143002"/>
                  </a:lnTo>
                  <a:lnTo>
                    <a:pt x="76835" y="126492"/>
                  </a:lnTo>
                  <a:lnTo>
                    <a:pt x="6096" y="38100"/>
                  </a:lnTo>
                  <a:lnTo>
                    <a:pt x="121412" y="104902"/>
                  </a:lnTo>
                  <a:lnTo>
                    <a:pt x="138684" y="38100"/>
                  </a:lnTo>
                  <a:lnTo>
                    <a:pt x="179324" y="96265"/>
                  </a:lnTo>
                  <a:close/>
                </a:path>
              </a:pathLst>
            </a:custGeom>
            <a:ln w="25400">
              <a:solidFill>
                <a:srgbClr val="9F13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2555875" y="5732462"/>
              <a:ext cx="357505" cy="285750"/>
            </a:xfrm>
            <a:custGeom>
              <a:avLst/>
              <a:gdLst/>
              <a:ahLst/>
              <a:cxnLst/>
              <a:rect l="l" t="t" r="r" b="b"/>
              <a:pathLst>
                <a:path w="357505" h="285750">
                  <a:moveTo>
                    <a:pt x="240156" y="0"/>
                  </a:moveTo>
                  <a:lnTo>
                    <a:pt x="178562" y="76733"/>
                  </a:lnTo>
                  <a:lnTo>
                    <a:pt x="138175" y="30365"/>
                  </a:lnTo>
                  <a:lnTo>
                    <a:pt x="120904" y="83604"/>
                  </a:lnTo>
                  <a:lnTo>
                    <a:pt x="6095" y="30365"/>
                  </a:lnTo>
                  <a:lnTo>
                    <a:pt x="76454" y="100761"/>
                  </a:lnTo>
                  <a:lnTo>
                    <a:pt x="0" y="113969"/>
                  </a:lnTo>
                  <a:lnTo>
                    <a:pt x="61594" y="155778"/>
                  </a:lnTo>
                  <a:lnTo>
                    <a:pt x="2286" y="192976"/>
                  </a:lnTo>
                  <a:lnTo>
                    <a:pt x="93725" y="184378"/>
                  </a:lnTo>
                  <a:lnTo>
                    <a:pt x="78739" y="233057"/>
                  </a:lnTo>
                  <a:lnTo>
                    <a:pt x="127635" y="206730"/>
                  </a:lnTo>
                  <a:lnTo>
                    <a:pt x="140335" y="285750"/>
                  </a:lnTo>
                  <a:lnTo>
                    <a:pt x="174117" y="197573"/>
                  </a:lnTo>
                  <a:lnTo>
                    <a:pt x="219075" y="261099"/>
                  </a:lnTo>
                  <a:lnTo>
                    <a:pt x="231901" y="191249"/>
                  </a:lnTo>
                  <a:lnTo>
                    <a:pt x="300100" y="239382"/>
                  </a:lnTo>
                  <a:lnTo>
                    <a:pt x="278383" y="171208"/>
                  </a:lnTo>
                  <a:lnTo>
                    <a:pt x="357250" y="175818"/>
                  </a:lnTo>
                  <a:lnTo>
                    <a:pt x="291211" y="138569"/>
                  </a:lnTo>
                  <a:lnTo>
                    <a:pt x="348869" y="107645"/>
                  </a:lnTo>
                  <a:lnTo>
                    <a:pt x="276225" y="96774"/>
                  </a:lnTo>
                  <a:lnTo>
                    <a:pt x="303911" y="58966"/>
                  </a:lnTo>
                  <a:lnTo>
                    <a:pt x="234061" y="70446"/>
                  </a:lnTo>
                  <a:lnTo>
                    <a:pt x="240156" y="0"/>
                  </a:lnTo>
                  <a:close/>
                </a:path>
              </a:pathLst>
            </a:custGeom>
            <a:solidFill>
              <a:srgbClr val="DA1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2555875" y="5732462"/>
              <a:ext cx="357505" cy="285750"/>
            </a:xfrm>
            <a:custGeom>
              <a:avLst/>
              <a:gdLst/>
              <a:ahLst/>
              <a:cxnLst/>
              <a:rect l="l" t="t" r="r" b="b"/>
              <a:pathLst>
                <a:path w="357505" h="285750">
                  <a:moveTo>
                    <a:pt x="178562" y="76733"/>
                  </a:moveTo>
                  <a:lnTo>
                    <a:pt x="240156" y="0"/>
                  </a:lnTo>
                  <a:lnTo>
                    <a:pt x="234061" y="70446"/>
                  </a:lnTo>
                  <a:lnTo>
                    <a:pt x="303911" y="58966"/>
                  </a:lnTo>
                  <a:lnTo>
                    <a:pt x="276225" y="96774"/>
                  </a:lnTo>
                  <a:lnTo>
                    <a:pt x="348869" y="107645"/>
                  </a:lnTo>
                  <a:lnTo>
                    <a:pt x="291211" y="138569"/>
                  </a:lnTo>
                  <a:lnTo>
                    <a:pt x="357250" y="175818"/>
                  </a:lnTo>
                  <a:lnTo>
                    <a:pt x="278383" y="171208"/>
                  </a:lnTo>
                  <a:lnTo>
                    <a:pt x="300100" y="239382"/>
                  </a:lnTo>
                  <a:lnTo>
                    <a:pt x="231901" y="191249"/>
                  </a:lnTo>
                  <a:lnTo>
                    <a:pt x="219075" y="261099"/>
                  </a:lnTo>
                  <a:lnTo>
                    <a:pt x="174117" y="197573"/>
                  </a:lnTo>
                  <a:lnTo>
                    <a:pt x="140335" y="285750"/>
                  </a:lnTo>
                  <a:lnTo>
                    <a:pt x="127635" y="206730"/>
                  </a:lnTo>
                  <a:lnTo>
                    <a:pt x="78739" y="233057"/>
                  </a:lnTo>
                  <a:lnTo>
                    <a:pt x="93725" y="184378"/>
                  </a:lnTo>
                  <a:lnTo>
                    <a:pt x="2286" y="192976"/>
                  </a:lnTo>
                  <a:lnTo>
                    <a:pt x="61594" y="155778"/>
                  </a:lnTo>
                  <a:lnTo>
                    <a:pt x="0" y="113969"/>
                  </a:lnTo>
                  <a:lnTo>
                    <a:pt x="76454" y="100761"/>
                  </a:lnTo>
                  <a:lnTo>
                    <a:pt x="6095" y="30365"/>
                  </a:lnTo>
                  <a:lnTo>
                    <a:pt x="120904" y="83604"/>
                  </a:lnTo>
                  <a:lnTo>
                    <a:pt x="138175" y="30365"/>
                  </a:lnTo>
                  <a:lnTo>
                    <a:pt x="178562" y="76733"/>
                  </a:lnTo>
                  <a:close/>
                </a:path>
              </a:pathLst>
            </a:custGeom>
            <a:ln w="25399">
              <a:solidFill>
                <a:srgbClr val="9F13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2555875" y="6021387"/>
              <a:ext cx="357505" cy="285750"/>
            </a:xfrm>
            <a:custGeom>
              <a:avLst/>
              <a:gdLst/>
              <a:ahLst/>
              <a:cxnLst/>
              <a:rect l="l" t="t" r="r" b="b"/>
              <a:pathLst>
                <a:path w="357505" h="285750">
                  <a:moveTo>
                    <a:pt x="240156" y="0"/>
                  </a:moveTo>
                  <a:lnTo>
                    <a:pt x="178562" y="76733"/>
                  </a:lnTo>
                  <a:lnTo>
                    <a:pt x="138175" y="30365"/>
                  </a:lnTo>
                  <a:lnTo>
                    <a:pt x="120904" y="83604"/>
                  </a:lnTo>
                  <a:lnTo>
                    <a:pt x="6095" y="30365"/>
                  </a:lnTo>
                  <a:lnTo>
                    <a:pt x="76454" y="100761"/>
                  </a:lnTo>
                  <a:lnTo>
                    <a:pt x="0" y="113969"/>
                  </a:lnTo>
                  <a:lnTo>
                    <a:pt x="61594" y="155778"/>
                  </a:lnTo>
                  <a:lnTo>
                    <a:pt x="2286" y="192976"/>
                  </a:lnTo>
                  <a:lnTo>
                    <a:pt x="93725" y="184378"/>
                  </a:lnTo>
                  <a:lnTo>
                    <a:pt x="78739" y="233057"/>
                  </a:lnTo>
                  <a:lnTo>
                    <a:pt x="127635" y="206730"/>
                  </a:lnTo>
                  <a:lnTo>
                    <a:pt x="140335" y="285750"/>
                  </a:lnTo>
                  <a:lnTo>
                    <a:pt x="174117" y="197573"/>
                  </a:lnTo>
                  <a:lnTo>
                    <a:pt x="219075" y="261099"/>
                  </a:lnTo>
                  <a:lnTo>
                    <a:pt x="231901" y="191249"/>
                  </a:lnTo>
                  <a:lnTo>
                    <a:pt x="300100" y="239382"/>
                  </a:lnTo>
                  <a:lnTo>
                    <a:pt x="278383" y="171208"/>
                  </a:lnTo>
                  <a:lnTo>
                    <a:pt x="357250" y="175818"/>
                  </a:lnTo>
                  <a:lnTo>
                    <a:pt x="291211" y="138569"/>
                  </a:lnTo>
                  <a:lnTo>
                    <a:pt x="348869" y="107645"/>
                  </a:lnTo>
                  <a:lnTo>
                    <a:pt x="276225" y="96773"/>
                  </a:lnTo>
                  <a:lnTo>
                    <a:pt x="303911" y="58966"/>
                  </a:lnTo>
                  <a:lnTo>
                    <a:pt x="234061" y="70446"/>
                  </a:lnTo>
                  <a:lnTo>
                    <a:pt x="240156" y="0"/>
                  </a:lnTo>
                  <a:close/>
                </a:path>
              </a:pathLst>
            </a:custGeom>
            <a:solidFill>
              <a:srgbClr val="DA1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2555875" y="6021387"/>
              <a:ext cx="357505" cy="285750"/>
            </a:xfrm>
            <a:custGeom>
              <a:avLst/>
              <a:gdLst/>
              <a:ahLst/>
              <a:cxnLst/>
              <a:rect l="l" t="t" r="r" b="b"/>
              <a:pathLst>
                <a:path w="357505" h="285750">
                  <a:moveTo>
                    <a:pt x="178562" y="76733"/>
                  </a:moveTo>
                  <a:lnTo>
                    <a:pt x="240156" y="0"/>
                  </a:lnTo>
                  <a:lnTo>
                    <a:pt x="234061" y="70446"/>
                  </a:lnTo>
                  <a:lnTo>
                    <a:pt x="303911" y="58966"/>
                  </a:lnTo>
                  <a:lnTo>
                    <a:pt x="276225" y="96773"/>
                  </a:lnTo>
                  <a:lnTo>
                    <a:pt x="348869" y="107645"/>
                  </a:lnTo>
                  <a:lnTo>
                    <a:pt x="291211" y="138569"/>
                  </a:lnTo>
                  <a:lnTo>
                    <a:pt x="357250" y="175818"/>
                  </a:lnTo>
                  <a:lnTo>
                    <a:pt x="278383" y="171208"/>
                  </a:lnTo>
                  <a:lnTo>
                    <a:pt x="300100" y="239382"/>
                  </a:lnTo>
                  <a:lnTo>
                    <a:pt x="231901" y="191249"/>
                  </a:lnTo>
                  <a:lnTo>
                    <a:pt x="219075" y="261099"/>
                  </a:lnTo>
                  <a:lnTo>
                    <a:pt x="174117" y="197573"/>
                  </a:lnTo>
                  <a:lnTo>
                    <a:pt x="140335" y="285750"/>
                  </a:lnTo>
                  <a:lnTo>
                    <a:pt x="127635" y="206730"/>
                  </a:lnTo>
                  <a:lnTo>
                    <a:pt x="78739" y="233057"/>
                  </a:lnTo>
                  <a:lnTo>
                    <a:pt x="93725" y="184378"/>
                  </a:lnTo>
                  <a:lnTo>
                    <a:pt x="2286" y="192976"/>
                  </a:lnTo>
                  <a:lnTo>
                    <a:pt x="61594" y="155778"/>
                  </a:lnTo>
                  <a:lnTo>
                    <a:pt x="0" y="113969"/>
                  </a:lnTo>
                  <a:lnTo>
                    <a:pt x="76454" y="100761"/>
                  </a:lnTo>
                  <a:lnTo>
                    <a:pt x="6095" y="30365"/>
                  </a:lnTo>
                  <a:lnTo>
                    <a:pt x="120904" y="83604"/>
                  </a:lnTo>
                  <a:lnTo>
                    <a:pt x="138175" y="30365"/>
                  </a:lnTo>
                  <a:lnTo>
                    <a:pt x="178562" y="76733"/>
                  </a:lnTo>
                  <a:close/>
                </a:path>
              </a:pathLst>
            </a:custGeom>
            <a:ln w="25399">
              <a:solidFill>
                <a:srgbClr val="9F13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6" name="object 96"/>
          <p:cNvSpPr txBox="1"/>
          <p:nvPr/>
        </p:nvSpPr>
        <p:spPr>
          <a:xfrm>
            <a:off x="3067050" y="5404865"/>
            <a:ext cx="252349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latin typeface="Microsoft Sans Serif"/>
                <a:cs typeface="Microsoft Sans Serif"/>
              </a:rPr>
              <a:t>Родитель</a:t>
            </a:r>
            <a:r>
              <a:rPr sz="1000" spc="-2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повторно</a:t>
            </a:r>
            <a:r>
              <a:rPr sz="1000" spc="-5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посещает</a:t>
            </a:r>
            <a:r>
              <a:rPr sz="1000" spc="-5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учреждение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3211448" y="6505752"/>
            <a:ext cx="151193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0" dirty="0">
                <a:latin typeface="Franklin Gothic Medium"/>
                <a:cs typeface="Franklin Gothic Medium"/>
              </a:rPr>
              <a:t>Заведующего</a:t>
            </a:r>
            <a:r>
              <a:rPr sz="1000" spc="15" dirty="0">
                <a:latin typeface="Franklin Gothic Medium"/>
                <a:cs typeface="Franklin Gothic Medium"/>
              </a:rPr>
              <a:t> </a:t>
            </a:r>
            <a:r>
              <a:rPr sz="1000" spc="-10" dirty="0">
                <a:latin typeface="Franklin Gothic Medium"/>
                <a:cs typeface="Franklin Gothic Medium"/>
              </a:rPr>
              <a:t>нет</a:t>
            </a:r>
            <a:r>
              <a:rPr sz="1000" spc="-20" dirty="0">
                <a:latin typeface="Franklin Gothic Medium"/>
                <a:cs typeface="Franklin Gothic Medium"/>
              </a:rPr>
              <a:t> </a:t>
            </a:r>
            <a:r>
              <a:rPr sz="1000" dirty="0">
                <a:latin typeface="Franklin Gothic Medium"/>
                <a:cs typeface="Franklin Gothic Medium"/>
              </a:rPr>
              <a:t>на</a:t>
            </a:r>
            <a:r>
              <a:rPr sz="1000" spc="-20" dirty="0">
                <a:latin typeface="Franklin Gothic Medium"/>
                <a:cs typeface="Franklin Gothic Medium"/>
              </a:rPr>
              <a:t> </a:t>
            </a:r>
            <a:r>
              <a:rPr sz="1000" spc="-10" dirty="0">
                <a:latin typeface="Franklin Gothic Medium"/>
                <a:cs typeface="Franklin Gothic Medium"/>
              </a:rPr>
              <a:t>месте</a:t>
            </a:r>
            <a:endParaRPr sz="1000">
              <a:latin typeface="Franklin Gothic Medium"/>
              <a:cs typeface="Franklin Gothic Medium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3355975" y="6145174"/>
            <a:ext cx="137096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Franklin Gothic Medium"/>
                <a:cs typeface="Franklin Gothic Medium"/>
              </a:rPr>
              <a:t>Медсестры</a:t>
            </a:r>
            <a:r>
              <a:rPr sz="1000" spc="-15" dirty="0">
                <a:latin typeface="Franklin Gothic Medium"/>
                <a:cs typeface="Franklin Gothic Medium"/>
              </a:rPr>
              <a:t> </a:t>
            </a:r>
            <a:r>
              <a:rPr sz="1000" spc="-10" dirty="0">
                <a:latin typeface="Franklin Gothic Medium"/>
                <a:cs typeface="Franklin Gothic Medium"/>
              </a:rPr>
              <a:t>нет</a:t>
            </a:r>
            <a:r>
              <a:rPr sz="1000" spc="-35" dirty="0">
                <a:latin typeface="Franklin Gothic Medium"/>
                <a:cs typeface="Franklin Gothic Medium"/>
              </a:rPr>
              <a:t> </a:t>
            </a:r>
            <a:r>
              <a:rPr sz="1000" dirty="0">
                <a:latin typeface="Franklin Gothic Medium"/>
                <a:cs typeface="Franklin Gothic Medium"/>
              </a:rPr>
              <a:t>на</a:t>
            </a:r>
            <a:r>
              <a:rPr sz="1000" spc="-25" dirty="0">
                <a:latin typeface="Franklin Gothic Medium"/>
                <a:cs typeface="Franklin Gothic Medium"/>
              </a:rPr>
              <a:t> </a:t>
            </a:r>
            <a:r>
              <a:rPr sz="1000" spc="-10" dirty="0">
                <a:latin typeface="Franklin Gothic Medium"/>
                <a:cs typeface="Franklin Gothic Medium"/>
              </a:rPr>
              <a:t>месте</a:t>
            </a:r>
            <a:endParaRPr sz="1000">
              <a:latin typeface="Franklin Gothic Medium"/>
              <a:cs typeface="Franklin Gothic Medium"/>
            </a:endParaRPr>
          </a:p>
        </p:txBody>
      </p:sp>
      <p:grpSp>
        <p:nvGrpSpPr>
          <p:cNvPr id="99" name="object 99"/>
          <p:cNvGrpSpPr/>
          <p:nvPr/>
        </p:nvGrpSpPr>
        <p:grpSpPr>
          <a:xfrm>
            <a:off x="4987925" y="3344798"/>
            <a:ext cx="382905" cy="311150"/>
            <a:chOff x="4987925" y="3344798"/>
            <a:chExt cx="382905" cy="311150"/>
          </a:xfrm>
        </p:grpSpPr>
        <p:sp>
          <p:nvSpPr>
            <p:cNvPr id="100" name="object 100"/>
            <p:cNvSpPr/>
            <p:nvPr/>
          </p:nvSpPr>
          <p:spPr>
            <a:xfrm>
              <a:off x="5000625" y="3357498"/>
              <a:ext cx="357505" cy="285750"/>
            </a:xfrm>
            <a:custGeom>
              <a:avLst/>
              <a:gdLst/>
              <a:ahLst/>
              <a:cxnLst/>
              <a:rect l="l" t="t" r="r" b="b"/>
              <a:pathLst>
                <a:path w="357504" h="285750">
                  <a:moveTo>
                    <a:pt x="240157" y="0"/>
                  </a:moveTo>
                  <a:lnTo>
                    <a:pt x="178562" y="76835"/>
                  </a:lnTo>
                  <a:lnTo>
                    <a:pt x="138049" y="30479"/>
                  </a:lnTo>
                  <a:lnTo>
                    <a:pt x="120903" y="83692"/>
                  </a:lnTo>
                  <a:lnTo>
                    <a:pt x="6096" y="30479"/>
                  </a:lnTo>
                  <a:lnTo>
                    <a:pt x="76453" y="100837"/>
                  </a:lnTo>
                  <a:lnTo>
                    <a:pt x="0" y="114046"/>
                  </a:lnTo>
                  <a:lnTo>
                    <a:pt x="61595" y="155828"/>
                  </a:lnTo>
                  <a:lnTo>
                    <a:pt x="2286" y="193039"/>
                  </a:lnTo>
                  <a:lnTo>
                    <a:pt x="93725" y="184403"/>
                  </a:lnTo>
                  <a:lnTo>
                    <a:pt x="78739" y="233172"/>
                  </a:lnTo>
                  <a:lnTo>
                    <a:pt x="127635" y="206755"/>
                  </a:lnTo>
                  <a:lnTo>
                    <a:pt x="140335" y="285750"/>
                  </a:lnTo>
                  <a:lnTo>
                    <a:pt x="174116" y="197612"/>
                  </a:lnTo>
                  <a:lnTo>
                    <a:pt x="219075" y="261112"/>
                  </a:lnTo>
                  <a:lnTo>
                    <a:pt x="231901" y="191262"/>
                  </a:lnTo>
                  <a:lnTo>
                    <a:pt x="300100" y="239395"/>
                  </a:lnTo>
                  <a:lnTo>
                    <a:pt x="278384" y="171323"/>
                  </a:lnTo>
                  <a:lnTo>
                    <a:pt x="357250" y="175895"/>
                  </a:lnTo>
                  <a:lnTo>
                    <a:pt x="291211" y="138684"/>
                  </a:lnTo>
                  <a:lnTo>
                    <a:pt x="348869" y="107696"/>
                  </a:lnTo>
                  <a:lnTo>
                    <a:pt x="276225" y="96774"/>
                  </a:lnTo>
                  <a:lnTo>
                    <a:pt x="303911" y="59054"/>
                  </a:lnTo>
                  <a:lnTo>
                    <a:pt x="234061" y="70485"/>
                  </a:lnTo>
                  <a:lnTo>
                    <a:pt x="240157" y="0"/>
                  </a:lnTo>
                  <a:close/>
                </a:path>
              </a:pathLst>
            </a:custGeom>
            <a:solidFill>
              <a:srgbClr val="DA1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5000625" y="3357498"/>
              <a:ext cx="357505" cy="285750"/>
            </a:xfrm>
            <a:custGeom>
              <a:avLst/>
              <a:gdLst/>
              <a:ahLst/>
              <a:cxnLst/>
              <a:rect l="l" t="t" r="r" b="b"/>
              <a:pathLst>
                <a:path w="357504" h="285750">
                  <a:moveTo>
                    <a:pt x="178562" y="76835"/>
                  </a:moveTo>
                  <a:lnTo>
                    <a:pt x="240157" y="0"/>
                  </a:lnTo>
                  <a:lnTo>
                    <a:pt x="234061" y="70485"/>
                  </a:lnTo>
                  <a:lnTo>
                    <a:pt x="303911" y="59054"/>
                  </a:lnTo>
                  <a:lnTo>
                    <a:pt x="276225" y="96774"/>
                  </a:lnTo>
                  <a:lnTo>
                    <a:pt x="348869" y="107696"/>
                  </a:lnTo>
                  <a:lnTo>
                    <a:pt x="291211" y="138684"/>
                  </a:lnTo>
                  <a:lnTo>
                    <a:pt x="357250" y="175895"/>
                  </a:lnTo>
                  <a:lnTo>
                    <a:pt x="278384" y="171323"/>
                  </a:lnTo>
                  <a:lnTo>
                    <a:pt x="300100" y="239395"/>
                  </a:lnTo>
                  <a:lnTo>
                    <a:pt x="231901" y="191262"/>
                  </a:lnTo>
                  <a:lnTo>
                    <a:pt x="219075" y="261112"/>
                  </a:lnTo>
                  <a:lnTo>
                    <a:pt x="174116" y="197612"/>
                  </a:lnTo>
                  <a:lnTo>
                    <a:pt x="140335" y="285750"/>
                  </a:lnTo>
                  <a:lnTo>
                    <a:pt x="127635" y="206755"/>
                  </a:lnTo>
                  <a:lnTo>
                    <a:pt x="78739" y="233172"/>
                  </a:lnTo>
                  <a:lnTo>
                    <a:pt x="93725" y="184403"/>
                  </a:lnTo>
                  <a:lnTo>
                    <a:pt x="2286" y="193039"/>
                  </a:lnTo>
                  <a:lnTo>
                    <a:pt x="61595" y="155828"/>
                  </a:lnTo>
                  <a:lnTo>
                    <a:pt x="0" y="114046"/>
                  </a:lnTo>
                  <a:lnTo>
                    <a:pt x="76453" y="100837"/>
                  </a:lnTo>
                  <a:lnTo>
                    <a:pt x="6096" y="30479"/>
                  </a:lnTo>
                  <a:lnTo>
                    <a:pt x="120903" y="83692"/>
                  </a:lnTo>
                  <a:lnTo>
                    <a:pt x="138049" y="30479"/>
                  </a:lnTo>
                  <a:lnTo>
                    <a:pt x="178562" y="76835"/>
                  </a:lnTo>
                  <a:close/>
                </a:path>
              </a:pathLst>
            </a:custGeom>
            <a:ln w="25399">
              <a:solidFill>
                <a:srgbClr val="9F13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2" name="object 102"/>
          <p:cNvSpPr txBox="1"/>
          <p:nvPr/>
        </p:nvSpPr>
        <p:spPr>
          <a:xfrm>
            <a:off x="5112765" y="3366896"/>
            <a:ext cx="13017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solidFill>
                  <a:srgbClr val="FFFFFF"/>
                </a:solidFill>
                <a:latin typeface="Arial"/>
                <a:cs typeface="Arial"/>
              </a:rPr>
              <a:t>6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03" name="object 103"/>
          <p:cNvGrpSpPr/>
          <p:nvPr/>
        </p:nvGrpSpPr>
        <p:grpSpPr>
          <a:xfrm>
            <a:off x="4630801" y="4202048"/>
            <a:ext cx="457200" cy="313055"/>
            <a:chOff x="4630801" y="4202048"/>
            <a:chExt cx="457200" cy="313055"/>
          </a:xfrm>
        </p:grpSpPr>
        <p:sp>
          <p:nvSpPr>
            <p:cNvPr id="104" name="object 104"/>
            <p:cNvSpPr/>
            <p:nvPr/>
          </p:nvSpPr>
          <p:spPr>
            <a:xfrm>
              <a:off x="4643501" y="4214748"/>
              <a:ext cx="431800" cy="287655"/>
            </a:xfrm>
            <a:custGeom>
              <a:avLst/>
              <a:gdLst/>
              <a:ahLst/>
              <a:cxnLst/>
              <a:rect l="l" t="t" r="r" b="b"/>
              <a:pathLst>
                <a:path w="431800" h="287654">
                  <a:moveTo>
                    <a:pt x="314706" y="0"/>
                  </a:moveTo>
                  <a:lnTo>
                    <a:pt x="116966" y="0"/>
                  </a:lnTo>
                  <a:lnTo>
                    <a:pt x="71419" y="9205"/>
                  </a:lnTo>
                  <a:lnTo>
                    <a:pt x="34242" y="34305"/>
                  </a:lnTo>
                  <a:lnTo>
                    <a:pt x="9185" y="71526"/>
                  </a:lnTo>
                  <a:lnTo>
                    <a:pt x="0" y="117093"/>
                  </a:lnTo>
                  <a:lnTo>
                    <a:pt x="0" y="170433"/>
                  </a:lnTo>
                  <a:lnTo>
                    <a:pt x="9185" y="215927"/>
                  </a:lnTo>
                  <a:lnTo>
                    <a:pt x="34242" y="253111"/>
                  </a:lnTo>
                  <a:lnTo>
                    <a:pt x="71419" y="278197"/>
                  </a:lnTo>
                  <a:lnTo>
                    <a:pt x="116966" y="287400"/>
                  </a:lnTo>
                  <a:lnTo>
                    <a:pt x="314706" y="287400"/>
                  </a:lnTo>
                  <a:lnTo>
                    <a:pt x="360273" y="278197"/>
                  </a:lnTo>
                  <a:lnTo>
                    <a:pt x="397494" y="253111"/>
                  </a:lnTo>
                  <a:lnTo>
                    <a:pt x="422594" y="215927"/>
                  </a:lnTo>
                  <a:lnTo>
                    <a:pt x="431800" y="170433"/>
                  </a:lnTo>
                  <a:lnTo>
                    <a:pt x="431800" y="117093"/>
                  </a:lnTo>
                  <a:lnTo>
                    <a:pt x="422594" y="71526"/>
                  </a:lnTo>
                  <a:lnTo>
                    <a:pt x="397494" y="34305"/>
                  </a:lnTo>
                  <a:lnTo>
                    <a:pt x="360273" y="9205"/>
                  </a:lnTo>
                  <a:lnTo>
                    <a:pt x="314706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4643501" y="4214748"/>
              <a:ext cx="431800" cy="287655"/>
            </a:xfrm>
            <a:custGeom>
              <a:avLst/>
              <a:gdLst/>
              <a:ahLst/>
              <a:cxnLst/>
              <a:rect l="l" t="t" r="r" b="b"/>
              <a:pathLst>
                <a:path w="431800" h="287654">
                  <a:moveTo>
                    <a:pt x="0" y="117093"/>
                  </a:moveTo>
                  <a:lnTo>
                    <a:pt x="9185" y="71526"/>
                  </a:lnTo>
                  <a:lnTo>
                    <a:pt x="34242" y="34305"/>
                  </a:lnTo>
                  <a:lnTo>
                    <a:pt x="71419" y="9205"/>
                  </a:lnTo>
                  <a:lnTo>
                    <a:pt x="116966" y="0"/>
                  </a:lnTo>
                  <a:lnTo>
                    <a:pt x="314706" y="0"/>
                  </a:lnTo>
                  <a:lnTo>
                    <a:pt x="360273" y="9205"/>
                  </a:lnTo>
                  <a:lnTo>
                    <a:pt x="397494" y="34305"/>
                  </a:lnTo>
                  <a:lnTo>
                    <a:pt x="422594" y="71526"/>
                  </a:lnTo>
                  <a:lnTo>
                    <a:pt x="431800" y="117093"/>
                  </a:lnTo>
                  <a:lnTo>
                    <a:pt x="431800" y="170433"/>
                  </a:lnTo>
                  <a:lnTo>
                    <a:pt x="422594" y="215927"/>
                  </a:lnTo>
                  <a:lnTo>
                    <a:pt x="397494" y="253111"/>
                  </a:lnTo>
                  <a:lnTo>
                    <a:pt x="360273" y="278197"/>
                  </a:lnTo>
                  <a:lnTo>
                    <a:pt x="314706" y="287400"/>
                  </a:lnTo>
                  <a:lnTo>
                    <a:pt x="116966" y="287400"/>
                  </a:lnTo>
                  <a:lnTo>
                    <a:pt x="71419" y="278197"/>
                  </a:lnTo>
                  <a:lnTo>
                    <a:pt x="34242" y="253111"/>
                  </a:lnTo>
                  <a:lnTo>
                    <a:pt x="9185" y="215927"/>
                  </a:lnTo>
                  <a:lnTo>
                    <a:pt x="0" y="170433"/>
                  </a:lnTo>
                  <a:lnTo>
                    <a:pt x="0" y="117093"/>
                  </a:lnTo>
                  <a:close/>
                </a:path>
              </a:pathLst>
            </a:custGeom>
            <a:ln w="25400">
              <a:solidFill>
                <a:srgbClr val="DA1F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6" name="object 106"/>
          <p:cNvSpPr txBox="1"/>
          <p:nvPr/>
        </p:nvSpPr>
        <p:spPr>
          <a:xfrm>
            <a:off x="4812284" y="4280154"/>
            <a:ext cx="9271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6</a:t>
            </a:r>
            <a:endParaRPr sz="900">
              <a:latin typeface="Arial"/>
              <a:cs typeface="Arial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6807834" y="5525820"/>
            <a:ext cx="200723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5910" marR="5080" indent="-283845">
              <a:lnSpc>
                <a:spcPct val="100000"/>
              </a:lnSpc>
              <a:spcBef>
                <a:spcPts val="95"/>
              </a:spcBef>
            </a:pPr>
            <a:r>
              <a:rPr sz="1000" b="1" spc="-114" dirty="0">
                <a:solidFill>
                  <a:srgbClr val="464646"/>
                </a:solidFill>
                <a:latin typeface="Arial"/>
                <a:cs typeface="Arial"/>
              </a:rPr>
              <a:t>ВПП</a:t>
            </a:r>
            <a:r>
              <a:rPr sz="1000" b="1" spc="5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00" b="1" spc="-55" dirty="0">
                <a:solidFill>
                  <a:srgbClr val="464646"/>
                </a:solidFill>
                <a:latin typeface="Arial"/>
                <a:cs typeface="Arial"/>
              </a:rPr>
              <a:t>(время</a:t>
            </a:r>
            <a:r>
              <a:rPr sz="1000" b="1" spc="-25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00" b="1" spc="-65" dirty="0">
                <a:solidFill>
                  <a:srgbClr val="464646"/>
                </a:solidFill>
                <a:latin typeface="Arial"/>
                <a:cs typeface="Arial"/>
              </a:rPr>
              <a:t>протекания</a:t>
            </a:r>
            <a:r>
              <a:rPr sz="1000" b="1" spc="-30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00" b="1" spc="-60" dirty="0">
                <a:solidFill>
                  <a:srgbClr val="464646"/>
                </a:solidFill>
                <a:latin typeface="Arial"/>
                <a:cs typeface="Arial"/>
              </a:rPr>
              <a:t>процесса): </a:t>
            </a:r>
            <a:r>
              <a:rPr sz="1000" b="1" dirty="0">
                <a:solidFill>
                  <a:srgbClr val="464646"/>
                </a:solidFill>
                <a:latin typeface="Arial"/>
                <a:cs typeface="Arial"/>
              </a:rPr>
              <a:t>360</a:t>
            </a:r>
            <a:r>
              <a:rPr sz="1000" b="1" spc="20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00" b="1" spc="-70" dirty="0">
                <a:solidFill>
                  <a:srgbClr val="464646"/>
                </a:solidFill>
                <a:latin typeface="Arial"/>
                <a:cs typeface="Arial"/>
              </a:rPr>
              <a:t>МИН</a:t>
            </a:r>
            <a:r>
              <a:rPr sz="1000" b="1" spc="40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64646"/>
                </a:solidFill>
                <a:latin typeface="Arial"/>
                <a:cs typeface="Arial"/>
              </a:rPr>
              <a:t>–</a:t>
            </a:r>
            <a:r>
              <a:rPr sz="1000" b="1" spc="45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64646"/>
                </a:solidFill>
                <a:latin typeface="Arial"/>
                <a:cs typeface="Arial"/>
              </a:rPr>
              <a:t>590</a:t>
            </a:r>
            <a:r>
              <a:rPr sz="1000" b="1" spc="20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00" b="1" spc="-25" dirty="0">
                <a:solidFill>
                  <a:srgbClr val="464646"/>
                </a:solidFill>
                <a:latin typeface="Arial"/>
                <a:cs typeface="Arial"/>
              </a:rPr>
              <a:t>МИН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108" name="object 108"/>
          <p:cNvGrpSpPr/>
          <p:nvPr/>
        </p:nvGrpSpPr>
        <p:grpSpPr>
          <a:xfrm>
            <a:off x="8416925" y="1773301"/>
            <a:ext cx="455930" cy="314325"/>
            <a:chOff x="8416925" y="1773301"/>
            <a:chExt cx="455930" cy="314325"/>
          </a:xfrm>
        </p:grpSpPr>
        <p:sp>
          <p:nvSpPr>
            <p:cNvPr id="109" name="object 109"/>
            <p:cNvSpPr/>
            <p:nvPr/>
          </p:nvSpPr>
          <p:spPr>
            <a:xfrm>
              <a:off x="8429625" y="1786001"/>
              <a:ext cx="430530" cy="288925"/>
            </a:xfrm>
            <a:custGeom>
              <a:avLst/>
              <a:gdLst/>
              <a:ahLst/>
              <a:cxnLst/>
              <a:rect l="l" t="t" r="r" b="b"/>
              <a:pathLst>
                <a:path w="430529" h="288925">
                  <a:moveTo>
                    <a:pt x="289178" y="0"/>
                  </a:moveTo>
                  <a:lnTo>
                    <a:pt x="215138" y="77470"/>
                  </a:lnTo>
                  <a:lnTo>
                    <a:pt x="166370" y="30607"/>
                  </a:lnTo>
                  <a:lnTo>
                    <a:pt x="145669" y="84454"/>
                  </a:lnTo>
                  <a:lnTo>
                    <a:pt x="7366" y="30607"/>
                  </a:lnTo>
                  <a:lnTo>
                    <a:pt x="92201" y="101853"/>
                  </a:lnTo>
                  <a:lnTo>
                    <a:pt x="0" y="115188"/>
                  </a:lnTo>
                  <a:lnTo>
                    <a:pt x="74168" y="157479"/>
                  </a:lnTo>
                  <a:lnTo>
                    <a:pt x="2667" y="195072"/>
                  </a:lnTo>
                  <a:lnTo>
                    <a:pt x="112902" y="186309"/>
                  </a:lnTo>
                  <a:lnTo>
                    <a:pt x="94869" y="235585"/>
                  </a:lnTo>
                  <a:lnTo>
                    <a:pt x="153670" y="208914"/>
                  </a:lnTo>
                  <a:lnTo>
                    <a:pt x="169036" y="288925"/>
                  </a:lnTo>
                  <a:lnTo>
                    <a:pt x="209803" y="199771"/>
                  </a:lnTo>
                  <a:lnTo>
                    <a:pt x="263905" y="263906"/>
                  </a:lnTo>
                  <a:lnTo>
                    <a:pt x="279273" y="193294"/>
                  </a:lnTo>
                  <a:lnTo>
                    <a:pt x="361442" y="241935"/>
                  </a:lnTo>
                  <a:lnTo>
                    <a:pt x="335406" y="173100"/>
                  </a:lnTo>
                  <a:lnTo>
                    <a:pt x="430275" y="177673"/>
                  </a:lnTo>
                  <a:lnTo>
                    <a:pt x="350647" y="140081"/>
                  </a:lnTo>
                  <a:lnTo>
                    <a:pt x="420243" y="108838"/>
                  </a:lnTo>
                  <a:lnTo>
                    <a:pt x="332613" y="97789"/>
                  </a:lnTo>
                  <a:lnTo>
                    <a:pt x="366141" y="59562"/>
                  </a:lnTo>
                  <a:lnTo>
                    <a:pt x="281940" y="71120"/>
                  </a:lnTo>
                  <a:lnTo>
                    <a:pt x="289178" y="0"/>
                  </a:lnTo>
                  <a:close/>
                </a:path>
              </a:pathLst>
            </a:custGeom>
            <a:solidFill>
              <a:srgbClr val="DA1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29625" y="1786001"/>
              <a:ext cx="430530" cy="288925"/>
            </a:xfrm>
            <a:custGeom>
              <a:avLst/>
              <a:gdLst/>
              <a:ahLst/>
              <a:cxnLst/>
              <a:rect l="l" t="t" r="r" b="b"/>
              <a:pathLst>
                <a:path w="430529" h="288925">
                  <a:moveTo>
                    <a:pt x="215138" y="77470"/>
                  </a:moveTo>
                  <a:lnTo>
                    <a:pt x="289178" y="0"/>
                  </a:lnTo>
                  <a:lnTo>
                    <a:pt x="281940" y="71120"/>
                  </a:lnTo>
                  <a:lnTo>
                    <a:pt x="366141" y="59562"/>
                  </a:lnTo>
                  <a:lnTo>
                    <a:pt x="332613" y="97789"/>
                  </a:lnTo>
                  <a:lnTo>
                    <a:pt x="420243" y="108838"/>
                  </a:lnTo>
                  <a:lnTo>
                    <a:pt x="350647" y="140081"/>
                  </a:lnTo>
                  <a:lnTo>
                    <a:pt x="430275" y="177673"/>
                  </a:lnTo>
                  <a:lnTo>
                    <a:pt x="335406" y="173100"/>
                  </a:lnTo>
                  <a:lnTo>
                    <a:pt x="361442" y="241935"/>
                  </a:lnTo>
                  <a:lnTo>
                    <a:pt x="279273" y="193294"/>
                  </a:lnTo>
                  <a:lnTo>
                    <a:pt x="263905" y="263906"/>
                  </a:lnTo>
                  <a:lnTo>
                    <a:pt x="209803" y="199771"/>
                  </a:lnTo>
                  <a:lnTo>
                    <a:pt x="169036" y="288925"/>
                  </a:lnTo>
                  <a:lnTo>
                    <a:pt x="153670" y="208914"/>
                  </a:lnTo>
                  <a:lnTo>
                    <a:pt x="94869" y="235585"/>
                  </a:lnTo>
                  <a:lnTo>
                    <a:pt x="112902" y="186309"/>
                  </a:lnTo>
                  <a:lnTo>
                    <a:pt x="2667" y="195072"/>
                  </a:lnTo>
                  <a:lnTo>
                    <a:pt x="74168" y="157479"/>
                  </a:lnTo>
                  <a:lnTo>
                    <a:pt x="0" y="115188"/>
                  </a:lnTo>
                  <a:lnTo>
                    <a:pt x="92201" y="101853"/>
                  </a:lnTo>
                  <a:lnTo>
                    <a:pt x="7366" y="30607"/>
                  </a:lnTo>
                  <a:lnTo>
                    <a:pt x="145669" y="84454"/>
                  </a:lnTo>
                  <a:lnTo>
                    <a:pt x="166370" y="30607"/>
                  </a:lnTo>
                  <a:lnTo>
                    <a:pt x="215138" y="77470"/>
                  </a:lnTo>
                  <a:close/>
                </a:path>
              </a:pathLst>
            </a:custGeom>
            <a:ln w="25400">
              <a:solidFill>
                <a:srgbClr val="9F13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1" name="object 111"/>
          <p:cNvSpPr txBox="1"/>
          <p:nvPr/>
        </p:nvSpPr>
        <p:spPr>
          <a:xfrm>
            <a:off x="8578342" y="1796288"/>
            <a:ext cx="13017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12" name="object 112"/>
          <p:cNvGrpSpPr/>
          <p:nvPr/>
        </p:nvGrpSpPr>
        <p:grpSpPr>
          <a:xfrm>
            <a:off x="2543175" y="6369050"/>
            <a:ext cx="382905" cy="311150"/>
            <a:chOff x="2543175" y="6369050"/>
            <a:chExt cx="382905" cy="311150"/>
          </a:xfrm>
        </p:grpSpPr>
        <p:sp>
          <p:nvSpPr>
            <p:cNvPr id="113" name="object 113"/>
            <p:cNvSpPr/>
            <p:nvPr/>
          </p:nvSpPr>
          <p:spPr>
            <a:xfrm>
              <a:off x="2555875" y="6381750"/>
              <a:ext cx="357505" cy="285750"/>
            </a:xfrm>
            <a:custGeom>
              <a:avLst/>
              <a:gdLst/>
              <a:ahLst/>
              <a:cxnLst/>
              <a:rect l="l" t="t" r="r" b="b"/>
              <a:pathLst>
                <a:path w="357505" h="285750">
                  <a:moveTo>
                    <a:pt x="240156" y="0"/>
                  </a:moveTo>
                  <a:lnTo>
                    <a:pt x="178562" y="76733"/>
                  </a:lnTo>
                  <a:lnTo>
                    <a:pt x="138175" y="30365"/>
                  </a:lnTo>
                  <a:lnTo>
                    <a:pt x="120904" y="83604"/>
                  </a:lnTo>
                  <a:lnTo>
                    <a:pt x="6095" y="30365"/>
                  </a:lnTo>
                  <a:lnTo>
                    <a:pt x="76454" y="100761"/>
                  </a:lnTo>
                  <a:lnTo>
                    <a:pt x="0" y="113969"/>
                  </a:lnTo>
                  <a:lnTo>
                    <a:pt x="61594" y="155778"/>
                  </a:lnTo>
                  <a:lnTo>
                    <a:pt x="2286" y="192976"/>
                  </a:lnTo>
                  <a:lnTo>
                    <a:pt x="93725" y="184378"/>
                  </a:lnTo>
                  <a:lnTo>
                    <a:pt x="78739" y="233057"/>
                  </a:lnTo>
                  <a:lnTo>
                    <a:pt x="127635" y="206730"/>
                  </a:lnTo>
                  <a:lnTo>
                    <a:pt x="140335" y="285750"/>
                  </a:lnTo>
                  <a:lnTo>
                    <a:pt x="174117" y="197573"/>
                  </a:lnTo>
                  <a:lnTo>
                    <a:pt x="219075" y="261099"/>
                  </a:lnTo>
                  <a:lnTo>
                    <a:pt x="231901" y="191249"/>
                  </a:lnTo>
                  <a:lnTo>
                    <a:pt x="300100" y="239382"/>
                  </a:lnTo>
                  <a:lnTo>
                    <a:pt x="278383" y="171208"/>
                  </a:lnTo>
                  <a:lnTo>
                    <a:pt x="357250" y="175818"/>
                  </a:lnTo>
                  <a:lnTo>
                    <a:pt x="291211" y="138569"/>
                  </a:lnTo>
                  <a:lnTo>
                    <a:pt x="348869" y="107645"/>
                  </a:lnTo>
                  <a:lnTo>
                    <a:pt x="276225" y="96774"/>
                  </a:lnTo>
                  <a:lnTo>
                    <a:pt x="303911" y="58966"/>
                  </a:lnTo>
                  <a:lnTo>
                    <a:pt x="234061" y="70446"/>
                  </a:lnTo>
                  <a:lnTo>
                    <a:pt x="240156" y="0"/>
                  </a:lnTo>
                  <a:close/>
                </a:path>
              </a:pathLst>
            </a:custGeom>
            <a:solidFill>
              <a:srgbClr val="DA1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2555875" y="6381750"/>
              <a:ext cx="357505" cy="285750"/>
            </a:xfrm>
            <a:custGeom>
              <a:avLst/>
              <a:gdLst/>
              <a:ahLst/>
              <a:cxnLst/>
              <a:rect l="l" t="t" r="r" b="b"/>
              <a:pathLst>
                <a:path w="357505" h="285750">
                  <a:moveTo>
                    <a:pt x="178562" y="76733"/>
                  </a:moveTo>
                  <a:lnTo>
                    <a:pt x="240156" y="0"/>
                  </a:lnTo>
                  <a:lnTo>
                    <a:pt x="234061" y="70446"/>
                  </a:lnTo>
                  <a:lnTo>
                    <a:pt x="303911" y="58966"/>
                  </a:lnTo>
                  <a:lnTo>
                    <a:pt x="276225" y="96774"/>
                  </a:lnTo>
                  <a:lnTo>
                    <a:pt x="348869" y="107645"/>
                  </a:lnTo>
                  <a:lnTo>
                    <a:pt x="291211" y="138569"/>
                  </a:lnTo>
                  <a:lnTo>
                    <a:pt x="357250" y="175818"/>
                  </a:lnTo>
                  <a:lnTo>
                    <a:pt x="278383" y="171208"/>
                  </a:lnTo>
                  <a:lnTo>
                    <a:pt x="300100" y="239382"/>
                  </a:lnTo>
                  <a:lnTo>
                    <a:pt x="231901" y="191249"/>
                  </a:lnTo>
                  <a:lnTo>
                    <a:pt x="219075" y="261099"/>
                  </a:lnTo>
                  <a:lnTo>
                    <a:pt x="174117" y="197573"/>
                  </a:lnTo>
                  <a:lnTo>
                    <a:pt x="140335" y="285750"/>
                  </a:lnTo>
                  <a:lnTo>
                    <a:pt x="127635" y="206730"/>
                  </a:lnTo>
                  <a:lnTo>
                    <a:pt x="78739" y="233057"/>
                  </a:lnTo>
                  <a:lnTo>
                    <a:pt x="93725" y="184378"/>
                  </a:lnTo>
                  <a:lnTo>
                    <a:pt x="2286" y="192976"/>
                  </a:lnTo>
                  <a:lnTo>
                    <a:pt x="61594" y="155778"/>
                  </a:lnTo>
                  <a:lnTo>
                    <a:pt x="0" y="113969"/>
                  </a:lnTo>
                  <a:lnTo>
                    <a:pt x="76454" y="100761"/>
                  </a:lnTo>
                  <a:lnTo>
                    <a:pt x="6095" y="30365"/>
                  </a:lnTo>
                  <a:lnTo>
                    <a:pt x="120904" y="83604"/>
                  </a:lnTo>
                  <a:lnTo>
                    <a:pt x="138175" y="30365"/>
                  </a:lnTo>
                  <a:lnTo>
                    <a:pt x="178562" y="76733"/>
                  </a:lnTo>
                  <a:close/>
                </a:path>
              </a:pathLst>
            </a:custGeom>
            <a:ln w="25399">
              <a:solidFill>
                <a:srgbClr val="9F13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5" name="object 115"/>
          <p:cNvSpPr txBox="1"/>
          <p:nvPr/>
        </p:nvSpPr>
        <p:spPr>
          <a:xfrm>
            <a:off x="2597023" y="5306974"/>
            <a:ext cx="201295" cy="1324610"/>
          </a:xfrm>
          <a:prstGeom prst="rect">
            <a:avLst/>
          </a:prstGeom>
        </p:spPr>
        <p:txBody>
          <a:bodyPr vert="horz" wrap="square" lIns="0" tIns="1238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75"/>
              </a:spcBef>
            </a:pPr>
            <a:r>
              <a:rPr sz="1400" b="1" spc="-50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400">
              <a:latin typeface="Arial"/>
              <a:cs typeface="Arial"/>
            </a:endParaRPr>
          </a:p>
          <a:p>
            <a:pPr marL="83185">
              <a:lnSpc>
                <a:spcPct val="100000"/>
              </a:lnSpc>
              <a:spcBef>
                <a:spcPts val="875"/>
              </a:spcBef>
            </a:pPr>
            <a:r>
              <a:rPr sz="1400" b="1" spc="-50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endParaRPr sz="1400">
              <a:latin typeface="Arial"/>
              <a:cs typeface="Arial"/>
            </a:endParaRPr>
          </a:p>
          <a:p>
            <a:pPr marL="83185">
              <a:lnSpc>
                <a:spcPct val="100000"/>
              </a:lnSpc>
              <a:spcBef>
                <a:spcPts val="595"/>
              </a:spcBef>
            </a:pPr>
            <a:r>
              <a:rPr sz="1400" b="1" spc="-50" dirty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endParaRPr sz="1400">
              <a:latin typeface="Arial"/>
              <a:cs typeface="Arial"/>
            </a:endParaRPr>
          </a:p>
          <a:p>
            <a:pPr marL="83185">
              <a:lnSpc>
                <a:spcPct val="100000"/>
              </a:lnSpc>
              <a:spcBef>
                <a:spcPts val="1160"/>
              </a:spcBef>
            </a:pPr>
            <a:r>
              <a:rPr sz="1400" b="1" spc="-50" dirty="0">
                <a:solidFill>
                  <a:srgbClr val="FFFFFF"/>
                </a:solidFill>
                <a:latin typeface="Arial"/>
                <a:cs typeface="Arial"/>
              </a:rPr>
              <a:t>6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3138297" y="5784596"/>
            <a:ext cx="2078989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Franklin Gothic Medium"/>
                <a:cs typeface="Franklin Gothic Medium"/>
              </a:rPr>
              <a:t>Родитель</a:t>
            </a:r>
            <a:r>
              <a:rPr sz="1000" spc="-35" dirty="0">
                <a:latin typeface="Franklin Gothic Medium"/>
                <a:cs typeface="Franklin Gothic Medium"/>
              </a:rPr>
              <a:t> </a:t>
            </a:r>
            <a:r>
              <a:rPr sz="1000" dirty="0">
                <a:latin typeface="Franklin Gothic Medium"/>
                <a:cs typeface="Franklin Gothic Medium"/>
              </a:rPr>
              <a:t>долго</a:t>
            </a:r>
            <a:r>
              <a:rPr sz="1000" spc="-50" dirty="0">
                <a:latin typeface="Franklin Gothic Medium"/>
                <a:cs typeface="Franklin Gothic Medium"/>
              </a:rPr>
              <a:t> </a:t>
            </a:r>
            <a:r>
              <a:rPr sz="1000" spc="-10" dirty="0">
                <a:latin typeface="Franklin Gothic Medium"/>
                <a:cs typeface="Franklin Gothic Medium"/>
              </a:rPr>
              <a:t>ищет</a:t>
            </a:r>
            <a:r>
              <a:rPr sz="1000" spc="-55" dirty="0">
                <a:latin typeface="Franklin Gothic Medium"/>
                <a:cs typeface="Franklin Gothic Medium"/>
              </a:rPr>
              <a:t> </a:t>
            </a:r>
            <a:r>
              <a:rPr sz="1000" spc="-20" dirty="0">
                <a:latin typeface="Franklin Gothic Medium"/>
                <a:cs typeface="Franklin Gothic Medium"/>
              </a:rPr>
              <a:t>нужный</a:t>
            </a:r>
            <a:r>
              <a:rPr sz="1000" spc="-35" dirty="0">
                <a:latin typeface="Franklin Gothic Medium"/>
                <a:cs typeface="Franklin Gothic Medium"/>
              </a:rPr>
              <a:t> </a:t>
            </a:r>
            <a:r>
              <a:rPr sz="1000" spc="-10" dirty="0">
                <a:latin typeface="Franklin Gothic Medium"/>
                <a:cs typeface="Franklin Gothic Medium"/>
              </a:rPr>
              <a:t>кабинет</a:t>
            </a:r>
            <a:endParaRPr sz="1000">
              <a:latin typeface="Franklin Gothic Medium"/>
              <a:cs typeface="Franklin Gothic Medium"/>
            </a:endParaRPr>
          </a:p>
        </p:txBody>
      </p:sp>
      <p:grpSp>
        <p:nvGrpSpPr>
          <p:cNvPr id="117" name="object 117"/>
          <p:cNvGrpSpPr/>
          <p:nvPr/>
        </p:nvGrpSpPr>
        <p:grpSpPr>
          <a:xfrm>
            <a:off x="630237" y="1916176"/>
            <a:ext cx="382905" cy="311150"/>
            <a:chOff x="630237" y="1916176"/>
            <a:chExt cx="382905" cy="311150"/>
          </a:xfrm>
        </p:grpSpPr>
        <p:sp>
          <p:nvSpPr>
            <p:cNvPr id="118" name="object 118"/>
            <p:cNvSpPr/>
            <p:nvPr/>
          </p:nvSpPr>
          <p:spPr>
            <a:xfrm>
              <a:off x="642937" y="1928876"/>
              <a:ext cx="357505" cy="285750"/>
            </a:xfrm>
            <a:custGeom>
              <a:avLst/>
              <a:gdLst/>
              <a:ahLst/>
              <a:cxnLst/>
              <a:rect l="l" t="t" r="r" b="b"/>
              <a:pathLst>
                <a:path w="357505" h="285750">
                  <a:moveTo>
                    <a:pt x="240144" y="0"/>
                  </a:moveTo>
                  <a:lnTo>
                    <a:pt x="178600" y="76708"/>
                  </a:lnTo>
                  <a:lnTo>
                    <a:pt x="138112" y="30352"/>
                  </a:lnTo>
                  <a:lnTo>
                    <a:pt x="120916" y="83565"/>
                  </a:lnTo>
                  <a:lnTo>
                    <a:pt x="6121" y="30352"/>
                  </a:lnTo>
                  <a:lnTo>
                    <a:pt x="76517" y="100711"/>
                  </a:lnTo>
                  <a:lnTo>
                    <a:pt x="0" y="113919"/>
                  </a:lnTo>
                  <a:lnTo>
                    <a:pt x="61544" y="155701"/>
                  </a:lnTo>
                  <a:lnTo>
                    <a:pt x="2235" y="192912"/>
                  </a:lnTo>
                  <a:lnTo>
                    <a:pt x="93713" y="184276"/>
                  </a:lnTo>
                  <a:lnTo>
                    <a:pt x="78752" y="233045"/>
                  </a:lnTo>
                  <a:lnTo>
                    <a:pt x="127584" y="206628"/>
                  </a:lnTo>
                  <a:lnTo>
                    <a:pt x="140309" y="285750"/>
                  </a:lnTo>
                  <a:lnTo>
                    <a:pt x="174167" y="197485"/>
                  </a:lnTo>
                  <a:lnTo>
                    <a:pt x="219062" y="260985"/>
                  </a:lnTo>
                  <a:lnTo>
                    <a:pt x="231838" y="191135"/>
                  </a:lnTo>
                  <a:lnTo>
                    <a:pt x="300050" y="239268"/>
                  </a:lnTo>
                  <a:lnTo>
                    <a:pt x="278422" y="171196"/>
                  </a:lnTo>
                  <a:lnTo>
                    <a:pt x="357187" y="175768"/>
                  </a:lnTo>
                  <a:lnTo>
                    <a:pt x="291160" y="138557"/>
                  </a:lnTo>
                  <a:lnTo>
                    <a:pt x="348869" y="107569"/>
                  </a:lnTo>
                  <a:lnTo>
                    <a:pt x="276186" y="96647"/>
                  </a:lnTo>
                  <a:lnTo>
                    <a:pt x="303936" y="58927"/>
                  </a:lnTo>
                  <a:lnTo>
                    <a:pt x="234073" y="70358"/>
                  </a:lnTo>
                  <a:lnTo>
                    <a:pt x="240144" y="0"/>
                  </a:lnTo>
                  <a:close/>
                </a:path>
              </a:pathLst>
            </a:custGeom>
            <a:solidFill>
              <a:srgbClr val="DA1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642937" y="1928876"/>
              <a:ext cx="357505" cy="285750"/>
            </a:xfrm>
            <a:custGeom>
              <a:avLst/>
              <a:gdLst/>
              <a:ahLst/>
              <a:cxnLst/>
              <a:rect l="l" t="t" r="r" b="b"/>
              <a:pathLst>
                <a:path w="357505" h="285750">
                  <a:moveTo>
                    <a:pt x="178600" y="76708"/>
                  </a:moveTo>
                  <a:lnTo>
                    <a:pt x="240144" y="0"/>
                  </a:lnTo>
                  <a:lnTo>
                    <a:pt x="234073" y="70358"/>
                  </a:lnTo>
                  <a:lnTo>
                    <a:pt x="303936" y="58927"/>
                  </a:lnTo>
                  <a:lnTo>
                    <a:pt x="276186" y="96647"/>
                  </a:lnTo>
                  <a:lnTo>
                    <a:pt x="348869" y="107569"/>
                  </a:lnTo>
                  <a:lnTo>
                    <a:pt x="291160" y="138557"/>
                  </a:lnTo>
                  <a:lnTo>
                    <a:pt x="357187" y="175768"/>
                  </a:lnTo>
                  <a:lnTo>
                    <a:pt x="278422" y="171196"/>
                  </a:lnTo>
                  <a:lnTo>
                    <a:pt x="300050" y="239268"/>
                  </a:lnTo>
                  <a:lnTo>
                    <a:pt x="231838" y="191135"/>
                  </a:lnTo>
                  <a:lnTo>
                    <a:pt x="219062" y="260985"/>
                  </a:lnTo>
                  <a:lnTo>
                    <a:pt x="174167" y="197485"/>
                  </a:lnTo>
                  <a:lnTo>
                    <a:pt x="140309" y="285750"/>
                  </a:lnTo>
                  <a:lnTo>
                    <a:pt x="127584" y="206628"/>
                  </a:lnTo>
                  <a:lnTo>
                    <a:pt x="78752" y="233045"/>
                  </a:lnTo>
                  <a:lnTo>
                    <a:pt x="93713" y="184276"/>
                  </a:lnTo>
                  <a:lnTo>
                    <a:pt x="2235" y="192912"/>
                  </a:lnTo>
                  <a:lnTo>
                    <a:pt x="61544" y="155701"/>
                  </a:lnTo>
                  <a:lnTo>
                    <a:pt x="0" y="113919"/>
                  </a:lnTo>
                  <a:lnTo>
                    <a:pt x="76517" y="100711"/>
                  </a:lnTo>
                  <a:lnTo>
                    <a:pt x="6121" y="30352"/>
                  </a:lnTo>
                  <a:lnTo>
                    <a:pt x="120916" y="83565"/>
                  </a:lnTo>
                  <a:lnTo>
                    <a:pt x="138112" y="30352"/>
                  </a:lnTo>
                  <a:lnTo>
                    <a:pt x="178600" y="76708"/>
                  </a:lnTo>
                  <a:close/>
                </a:path>
              </a:pathLst>
            </a:custGeom>
            <a:ln w="25400">
              <a:solidFill>
                <a:srgbClr val="9F13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0" name="object 120"/>
          <p:cNvSpPr txBox="1"/>
          <p:nvPr/>
        </p:nvSpPr>
        <p:spPr>
          <a:xfrm>
            <a:off x="754481" y="1937766"/>
            <a:ext cx="13017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21" name="object 121"/>
          <p:cNvGrpSpPr/>
          <p:nvPr/>
        </p:nvGrpSpPr>
        <p:grpSpPr>
          <a:xfrm>
            <a:off x="6916801" y="4130675"/>
            <a:ext cx="297180" cy="297180"/>
            <a:chOff x="6916801" y="4130675"/>
            <a:chExt cx="297180" cy="297180"/>
          </a:xfrm>
        </p:grpSpPr>
        <p:sp>
          <p:nvSpPr>
            <p:cNvPr id="122" name="object 122"/>
            <p:cNvSpPr/>
            <p:nvPr/>
          </p:nvSpPr>
          <p:spPr>
            <a:xfrm>
              <a:off x="6929501" y="4143375"/>
              <a:ext cx="271780" cy="271780"/>
            </a:xfrm>
            <a:custGeom>
              <a:avLst/>
              <a:gdLst/>
              <a:ahLst/>
              <a:cxnLst/>
              <a:rect l="l" t="t" r="r" b="b"/>
              <a:pathLst>
                <a:path w="271779" h="271779">
                  <a:moveTo>
                    <a:pt x="160781" y="0"/>
                  </a:moveTo>
                  <a:lnTo>
                    <a:pt x="110490" y="0"/>
                  </a:lnTo>
                  <a:lnTo>
                    <a:pt x="67454" y="8693"/>
                  </a:lnTo>
                  <a:lnTo>
                    <a:pt x="32337" y="32400"/>
                  </a:lnTo>
                  <a:lnTo>
                    <a:pt x="8673" y="67562"/>
                  </a:lnTo>
                  <a:lnTo>
                    <a:pt x="0" y="110617"/>
                  </a:lnTo>
                  <a:lnTo>
                    <a:pt x="0" y="160908"/>
                  </a:lnTo>
                  <a:lnTo>
                    <a:pt x="8673" y="203944"/>
                  </a:lnTo>
                  <a:lnTo>
                    <a:pt x="32337" y="239061"/>
                  </a:lnTo>
                  <a:lnTo>
                    <a:pt x="67454" y="262725"/>
                  </a:lnTo>
                  <a:lnTo>
                    <a:pt x="110490" y="271399"/>
                  </a:lnTo>
                  <a:lnTo>
                    <a:pt x="160781" y="271399"/>
                  </a:lnTo>
                  <a:lnTo>
                    <a:pt x="203836" y="262725"/>
                  </a:lnTo>
                  <a:lnTo>
                    <a:pt x="238998" y="239061"/>
                  </a:lnTo>
                  <a:lnTo>
                    <a:pt x="262705" y="203944"/>
                  </a:lnTo>
                  <a:lnTo>
                    <a:pt x="271399" y="160908"/>
                  </a:lnTo>
                  <a:lnTo>
                    <a:pt x="271399" y="110617"/>
                  </a:lnTo>
                  <a:lnTo>
                    <a:pt x="262705" y="67562"/>
                  </a:lnTo>
                  <a:lnTo>
                    <a:pt x="238998" y="32400"/>
                  </a:lnTo>
                  <a:lnTo>
                    <a:pt x="203836" y="8693"/>
                  </a:lnTo>
                  <a:lnTo>
                    <a:pt x="160781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6929501" y="4143375"/>
              <a:ext cx="271780" cy="271780"/>
            </a:xfrm>
            <a:custGeom>
              <a:avLst/>
              <a:gdLst/>
              <a:ahLst/>
              <a:cxnLst/>
              <a:rect l="l" t="t" r="r" b="b"/>
              <a:pathLst>
                <a:path w="271779" h="271779">
                  <a:moveTo>
                    <a:pt x="0" y="110617"/>
                  </a:moveTo>
                  <a:lnTo>
                    <a:pt x="8673" y="67562"/>
                  </a:lnTo>
                  <a:lnTo>
                    <a:pt x="32337" y="32400"/>
                  </a:lnTo>
                  <a:lnTo>
                    <a:pt x="67454" y="8693"/>
                  </a:lnTo>
                  <a:lnTo>
                    <a:pt x="110490" y="0"/>
                  </a:lnTo>
                  <a:lnTo>
                    <a:pt x="160781" y="0"/>
                  </a:lnTo>
                  <a:lnTo>
                    <a:pt x="203836" y="8693"/>
                  </a:lnTo>
                  <a:lnTo>
                    <a:pt x="238998" y="32400"/>
                  </a:lnTo>
                  <a:lnTo>
                    <a:pt x="262705" y="67562"/>
                  </a:lnTo>
                  <a:lnTo>
                    <a:pt x="271399" y="110617"/>
                  </a:lnTo>
                  <a:lnTo>
                    <a:pt x="271399" y="160908"/>
                  </a:lnTo>
                  <a:lnTo>
                    <a:pt x="262705" y="203944"/>
                  </a:lnTo>
                  <a:lnTo>
                    <a:pt x="238998" y="239061"/>
                  </a:lnTo>
                  <a:lnTo>
                    <a:pt x="203836" y="262725"/>
                  </a:lnTo>
                  <a:lnTo>
                    <a:pt x="160781" y="271399"/>
                  </a:lnTo>
                  <a:lnTo>
                    <a:pt x="110490" y="271399"/>
                  </a:lnTo>
                  <a:lnTo>
                    <a:pt x="67454" y="262725"/>
                  </a:lnTo>
                  <a:lnTo>
                    <a:pt x="32337" y="239061"/>
                  </a:lnTo>
                  <a:lnTo>
                    <a:pt x="8673" y="203944"/>
                  </a:lnTo>
                  <a:lnTo>
                    <a:pt x="0" y="160908"/>
                  </a:lnTo>
                  <a:lnTo>
                    <a:pt x="0" y="110617"/>
                  </a:lnTo>
                  <a:close/>
                </a:path>
              </a:pathLst>
            </a:custGeom>
            <a:ln w="25400">
              <a:solidFill>
                <a:srgbClr val="DA1F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4" name="object 124"/>
          <p:cNvSpPr txBox="1"/>
          <p:nvPr/>
        </p:nvSpPr>
        <p:spPr>
          <a:xfrm>
            <a:off x="7020306" y="4206620"/>
            <a:ext cx="9271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7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125" name="object 125"/>
          <p:cNvGrpSpPr/>
          <p:nvPr/>
        </p:nvGrpSpPr>
        <p:grpSpPr>
          <a:xfrm>
            <a:off x="8416925" y="2844800"/>
            <a:ext cx="297180" cy="297180"/>
            <a:chOff x="8416925" y="2844800"/>
            <a:chExt cx="297180" cy="297180"/>
          </a:xfrm>
        </p:grpSpPr>
        <p:sp>
          <p:nvSpPr>
            <p:cNvPr id="126" name="object 126"/>
            <p:cNvSpPr/>
            <p:nvPr/>
          </p:nvSpPr>
          <p:spPr>
            <a:xfrm>
              <a:off x="8429625" y="2857500"/>
              <a:ext cx="271780" cy="271780"/>
            </a:xfrm>
            <a:custGeom>
              <a:avLst/>
              <a:gdLst/>
              <a:ahLst/>
              <a:cxnLst/>
              <a:rect l="l" t="t" r="r" b="b"/>
              <a:pathLst>
                <a:path w="271779" h="271780">
                  <a:moveTo>
                    <a:pt x="160908" y="0"/>
                  </a:moveTo>
                  <a:lnTo>
                    <a:pt x="110617" y="0"/>
                  </a:lnTo>
                  <a:lnTo>
                    <a:pt x="67562" y="8693"/>
                  </a:lnTo>
                  <a:lnTo>
                    <a:pt x="32400" y="32400"/>
                  </a:lnTo>
                  <a:lnTo>
                    <a:pt x="8693" y="67562"/>
                  </a:lnTo>
                  <a:lnTo>
                    <a:pt x="0" y="110616"/>
                  </a:lnTo>
                  <a:lnTo>
                    <a:pt x="0" y="160909"/>
                  </a:lnTo>
                  <a:lnTo>
                    <a:pt x="8693" y="203944"/>
                  </a:lnTo>
                  <a:lnTo>
                    <a:pt x="32400" y="239061"/>
                  </a:lnTo>
                  <a:lnTo>
                    <a:pt x="67562" y="262725"/>
                  </a:lnTo>
                  <a:lnTo>
                    <a:pt x="110617" y="271399"/>
                  </a:lnTo>
                  <a:lnTo>
                    <a:pt x="160908" y="271399"/>
                  </a:lnTo>
                  <a:lnTo>
                    <a:pt x="203963" y="262725"/>
                  </a:lnTo>
                  <a:lnTo>
                    <a:pt x="239125" y="239061"/>
                  </a:lnTo>
                  <a:lnTo>
                    <a:pt x="262832" y="203944"/>
                  </a:lnTo>
                  <a:lnTo>
                    <a:pt x="271525" y="160909"/>
                  </a:lnTo>
                  <a:lnTo>
                    <a:pt x="271525" y="110616"/>
                  </a:lnTo>
                  <a:lnTo>
                    <a:pt x="262832" y="67562"/>
                  </a:lnTo>
                  <a:lnTo>
                    <a:pt x="239125" y="32400"/>
                  </a:lnTo>
                  <a:lnTo>
                    <a:pt x="203963" y="8693"/>
                  </a:lnTo>
                  <a:lnTo>
                    <a:pt x="16090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8429625" y="2857500"/>
              <a:ext cx="271780" cy="271780"/>
            </a:xfrm>
            <a:custGeom>
              <a:avLst/>
              <a:gdLst/>
              <a:ahLst/>
              <a:cxnLst/>
              <a:rect l="l" t="t" r="r" b="b"/>
              <a:pathLst>
                <a:path w="271779" h="271780">
                  <a:moveTo>
                    <a:pt x="0" y="110616"/>
                  </a:moveTo>
                  <a:lnTo>
                    <a:pt x="8693" y="67562"/>
                  </a:lnTo>
                  <a:lnTo>
                    <a:pt x="32400" y="32400"/>
                  </a:lnTo>
                  <a:lnTo>
                    <a:pt x="67562" y="8693"/>
                  </a:lnTo>
                  <a:lnTo>
                    <a:pt x="110617" y="0"/>
                  </a:lnTo>
                  <a:lnTo>
                    <a:pt x="160908" y="0"/>
                  </a:lnTo>
                  <a:lnTo>
                    <a:pt x="203963" y="8693"/>
                  </a:lnTo>
                  <a:lnTo>
                    <a:pt x="239125" y="32400"/>
                  </a:lnTo>
                  <a:lnTo>
                    <a:pt x="262832" y="67562"/>
                  </a:lnTo>
                  <a:lnTo>
                    <a:pt x="271525" y="110616"/>
                  </a:lnTo>
                  <a:lnTo>
                    <a:pt x="271525" y="160909"/>
                  </a:lnTo>
                  <a:lnTo>
                    <a:pt x="262832" y="203944"/>
                  </a:lnTo>
                  <a:lnTo>
                    <a:pt x="239125" y="239061"/>
                  </a:lnTo>
                  <a:lnTo>
                    <a:pt x="203963" y="262725"/>
                  </a:lnTo>
                  <a:lnTo>
                    <a:pt x="160908" y="271399"/>
                  </a:lnTo>
                  <a:lnTo>
                    <a:pt x="110617" y="271399"/>
                  </a:lnTo>
                  <a:lnTo>
                    <a:pt x="67562" y="262725"/>
                  </a:lnTo>
                  <a:lnTo>
                    <a:pt x="32400" y="239061"/>
                  </a:lnTo>
                  <a:lnTo>
                    <a:pt x="8693" y="203944"/>
                  </a:lnTo>
                  <a:lnTo>
                    <a:pt x="0" y="160909"/>
                  </a:lnTo>
                  <a:lnTo>
                    <a:pt x="0" y="110616"/>
                  </a:lnTo>
                  <a:close/>
                </a:path>
              </a:pathLst>
            </a:custGeom>
            <a:ln w="25400">
              <a:solidFill>
                <a:srgbClr val="DA1F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8" name="object 128"/>
          <p:cNvSpPr txBox="1"/>
          <p:nvPr/>
        </p:nvSpPr>
        <p:spPr>
          <a:xfrm>
            <a:off x="8520810" y="2920441"/>
            <a:ext cx="9271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4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29" name="object 12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1450" y="2073275"/>
            <a:ext cx="547687" cy="1427099"/>
          </a:xfrm>
          <a:prstGeom prst="rect">
            <a:avLst/>
          </a:prstGeom>
        </p:spPr>
      </p:pic>
      <p:pic>
        <p:nvPicPr>
          <p:cNvPr id="130" name="object 13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237476" y="3141726"/>
            <a:ext cx="573087" cy="170014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1483867"/>
            <a:ext cx="29832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0" dirty="0">
                <a:solidFill>
                  <a:srgbClr val="464646"/>
                </a:solidFill>
                <a:latin typeface="Franklin Gothic Medium"/>
                <a:cs typeface="Franklin Gothic Medium"/>
              </a:rPr>
              <a:t>ПИРАМИДА</a:t>
            </a:r>
            <a:r>
              <a:rPr sz="2400" spc="-65" dirty="0">
                <a:solidFill>
                  <a:srgbClr val="464646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64646"/>
                </a:solidFill>
                <a:latin typeface="Franklin Gothic Medium"/>
                <a:cs typeface="Franklin Gothic Medium"/>
              </a:rPr>
              <a:t>ПРОБЛЕМ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8270" rIns="0" bIns="0" rtlCol="0">
            <a:spAutoFit/>
          </a:bodyPr>
          <a:lstStyle/>
          <a:p>
            <a:pPr marL="21844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ВВЕДЕНИЕ</a:t>
            </a:r>
            <a:r>
              <a:rPr spc="-85" dirty="0"/>
              <a:t> </a:t>
            </a:r>
            <a:r>
              <a:rPr dirty="0"/>
              <a:t>В</a:t>
            </a:r>
            <a:r>
              <a:rPr spc="-90" dirty="0"/>
              <a:t> </a:t>
            </a:r>
            <a:r>
              <a:rPr dirty="0"/>
              <a:t>ПРЕДМЕТНУЮ</a:t>
            </a:r>
            <a:r>
              <a:rPr spc="-70" dirty="0"/>
              <a:t> </a:t>
            </a:r>
            <a:r>
              <a:rPr spc="-10" dirty="0"/>
              <a:t>ОБЛАСТЬ </a:t>
            </a:r>
            <a:r>
              <a:rPr dirty="0"/>
              <a:t>(ОПИСАНИЕ</a:t>
            </a:r>
            <a:r>
              <a:rPr spc="-114" dirty="0"/>
              <a:t> </a:t>
            </a:r>
            <a:r>
              <a:rPr dirty="0"/>
              <a:t>СИТУАЦИИ</a:t>
            </a:r>
            <a:r>
              <a:rPr spc="-114" dirty="0"/>
              <a:t> </a:t>
            </a:r>
            <a:r>
              <a:rPr dirty="0"/>
              <a:t>«КАК</a:t>
            </a:r>
            <a:r>
              <a:rPr spc="-120" dirty="0"/>
              <a:t> </a:t>
            </a:r>
            <a:r>
              <a:rPr spc="-10" dirty="0"/>
              <a:t>ЕСТЬ»)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1987550" y="2273300"/>
            <a:ext cx="5026025" cy="3761104"/>
            <a:chOff x="1987550" y="2273300"/>
            <a:chExt cx="5026025" cy="3761104"/>
          </a:xfrm>
        </p:grpSpPr>
        <p:sp>
          <p:nvSpPr>
            <p:cNvPr id="6" name="object 6"/>
            <p:cNvSpPr/>
            <p:nvPr/>
          </p:nvSpPr>
          <p:spPr>
            <a:xfrm>
              <a:off x="2000250" y="2286000"/>
              <a:ext cx="5000625" cy="3735704"/>
            </a:xfrm>
            <a:custGeom>
              <a:avLst/>
              <a:gdLst/>
              <a:ahLst/>
              <a:cxnLst/>
              <a:rect l="l" t="t" r="r" b="b"/>
              <a:pathLst>
                <a:path w="5000625" h="3735704">
                  <a:moveTo>
                    <a:pt x="0" y="3735387"/>
                  </a:moveTo>
                  <a:lnTo>
                    <a:pt x="2484374" y="0"/>
                  </a:lnTo>
                  <a:lnTo>
                    <a:pt x="5000625" y="3735387"/>
                  </a:lnTo>
                  <a:lnTo>
                    <a:pt x="0" y="3735387"/>
                  </a:lnTo>
                  <a:close/>
                </a:path>
              </a:pathLst>
            </a:custGeom>
            <a:ln w="25400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912125" y="2318003"/>
              <a:ext cx="1167348" cy="539495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000500" y="2334768"/>
              <a:ext cx="1019555" cy="531876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3995801" y="2349563"/>
            <a:ext cx="1000125" cy="370205"/>
          </a:xfrm>
          <a:prstGeom prst="rect">
            <a:avLst/>
          </a:prstGeom>
          <a:solidFill>
            <a:srgbClr val="DA1F28"/>
          </a:solidFill>
          <a:ln w="38100">
            <a:solidFill>
              <a:srgbClr val="FFFFFF"/>
            </a:solidFill>
          </a:ln>
        </p:spPr>
        <p:txBody>
          <a:bodyPr vert="horz" wrap="square" lIns="0" tIns="43180" rIns="0" bIns="0" rtlCol="0">
            <a:spAutoFit/>
          </a:bodyPr>
          <a:lstStyle/>
          <a:p>
            <a:pPr marL="293370" marR="144780" indent="-142240">
              <a:lnSpc>
                <a:spcPct val="100000"/>
              </a:lnSpc>
              <a:spcBef>
                <a:spcPts val="340"/>
              </a:spcBef>
            </a:pPr>
            <a:r>
              <a:rPr sz="9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Федеральный уровень</a:t>
            </a:r>
            <a:endParaRPr sz="900">
              <a:latin typeface="Franklin Gothic Medium"/>
              <a:cs typeface="Franklin Gothic Medium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3683508" y="2807207"/>
            <a:ext cx="1765300" cy="425450"/>
            <a:chOff x="3683508" y="2807207"/>
            <a:chExt cx="1765300" cy="425450"/>
          </a:xfrm>
        </p:grpSpPr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683508" y="2807207"/>
              <a:ext cx="1764791" cy="423672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31336" y="2837687"/>
              <a:ext cx="1496567" cy="394715"/>
            </a:xfrm>
            <a:prstGeom prst="rect">
              <a:avLst/>
            </a:prstGeom>
          </p:spPr>
        </p:pic>
      </p:grpSp>
      <p:sp>
        <p:nvSpPr>
          <p:cNvPr id="13" name="object 13"/>
          <p:cNvSpPr txBox="1"/>
          <p:nvPr/>
        </p:nvSpPr>
        <p:spPr>
          <a:xfrm>
            <a:off x="3779901" y="2852737"/>
            <a:ext cx="1571625" cy="230504"/>
          </a:xfrm>
          <a:prstGeom prst="rect">
            <a:avLst/>
          </a:prstGeom>
          <a:solidFill>
            <a:srgbClr val="EB631B"/>
          </a:solidFill>
          <a:ln w="38100">
            <a:solidFill>
              <a:srgbClr val="FFFFFF"/>
            </a:solidFill>
          </a:ln>
        </p:spPr>
        <p:txBody>
          <a:bodyPr vert="horz" wrap="square" lIns="0" tIns="43180" rIns="0" bIns="0" rtlCol="0">
            <a:spAutoFit/>
          </a:bodyPr>
          <a:lstStyle/>
          <a:p>
            <a:pPr marL="197485">
              <a:lnSpc>
                <a:spcPct val="100000"/>
              </a:lnSpc>
              <a:spcBef>
                <a:spcPts val="340"/>
              </a:spcBef>
            </a:pPr>
            <a:r>
              <a:rPr sz="9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Региональный</a:t>
            </a:r>
            <a:r>
              <a:rPr sz="900" spc="-5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уровень</a:t>
            </a:r>
            <a:endParaRPr sz="900">
              <a:latin typeface="Franklin Gothic Medium"/>
              <a:cs typeface="Franklin Gothic Medium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3264416" y="4475988"/>
            <a:ext cx="2470785" cy="702945"/>
            <a:chOff x="3264416" y="4475988"/>
            <a:chExt cx="2470785" cy="702945"/>
          </a:xfrm>
        </p:grpSpPr>
        <p:pic>
          <p:nvPicPr>
            <p:cNvPr id="15" name="object 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264416" y="4475988"/>
              <a:ext cx="2470387" cy="690371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732275" y="4489704"/>
              <a:ext cx="1565148" cy="688848"/>
            </a:xfrm>
            <a:prstGeom prst="rect">
              <a:avLst/>
            </a:prstGeom>
          </p:spPr>
        </p:pic>
      </p:grpSp>
      <p:sp>
        <p:nvSpPr>
          <p:cNvPr id="17" name="object 17"/>
          <p:cNvSpPr txBox="1"/>
          <p:nvPr/>
        </p:nvSpPr>
        <p:spPr>
          <a:xfrm>
            <a:off x="3348101" y="4508500"/>
            <a:ext cx="2303780" cy="523875"/>
          </a:xfrm>
          <a:prstGeom prst="rect">
            <a:avLst/>
          </a:prstGeom>
          <a:solidFill>
            <a:srgbClr val="39629D"/>
          </a:solidFill>
          <a:ln w="38100">
            <a:solidFill>
              <a:srgbClr val="FFFFFF"/>
            </a:solidFill>
          </a:ln>
        </p:spPr>
        <p:txBody>
          <a:bodyPr vert="horz" wrap="square" lIns="0" tIns="43180" rIns="0" bIns="0" rtlCol="0">
            <a:spAutoFit/>
          </a:bodyPr>
          <a:lstStyle/>
          <a:p>
            <a:pPr marL="538480">
              <a:lnSpc>
                <a:spcPct val="100000"/>
              </a:lnSpc>
              <a:spcBef>
                <a:spcPts val="340"/>
              </a:spcBef>
            </a:pPr>
            <a:r>
              <a:rPr sz="10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Уровень</a:t>
            </a:r>
            <a:r>
              <a:rPr sz="1000" spc="-6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организации</a:t>
            </a:r>
            <a:endParaRPr sz="1000">
              <a:latin typeface="Franklin Gothic Medium"/>
              <a:cs typeface="Franklin Gothic Medium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3059176" y="3281045"/>
            <a:ext cx="2941955" cy="1081405"/>
            <a:chOff x="3059176" y="3281045"/>
            <a:chExt cx="2941955" cy="1081405"/>
          </a:xfrm>
        </p:grpSpPr>
        <p:sp>
          <p:nvSpPr>
            <p:cNvPr id="19" name="object 19"/>
            <p:cNvSpPr/>
            <p:nvPr/>
          </p:nvSpPr>
          <p:spPr>
            <a:xfrm>
              <a:off x="3132201" y="3286125"/>
              <a:ext cx="2571750" cy="720725"/>
            </a:xfrm>
            <a:custGeom>
              <a:avLst/>
              <a:gdLst/>
              <a:ahLst/>
              <a:cxnLst/>
              <a:rect l="l" t="t" r="r" b="b"/>
              <a:pathLst>
                <a:path w="2571750" h="720725">
                  <a:moveTo>
                    <a:pt x="725424" y="0"/>
                  </a:moveTo>
                  <a:lnTo>
                    <a:pt x="2011299" y="1524"/>
                  </a:lnTo>
                </a:path>
                <a:path w="2571750" h="720725">
                  <a:moveTo>
                    <a:pt x="0" y="719074"/>
                  </a:moveTo>
                  <a:lnTo>
                    <a:pt x="2571750" y="720725"/>
                  </a:lnTo>
                </a:path>
              </a:pathLst>
            </a:custGeom>
            <a:ln w="9999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059176" y="4076700"/>
              <a:ext cx="2941955" cy="285750"/>
            </a:xfrm>
            <a:custGeom>
              <a:avLst/>
              <a:gdLst/>
              <a:ahLst/>
              <a:cxnLst/>
              <a:rect l="l" t="t" r="r" b="b"/>
              <a:pathLst>
                <a:path w="2941954" h="285750">
                  <a:moveTo>
                    <a:pt x="2941574" y="0"/>
                  </a:moveTo>
                  <a:lnTo>
                    <a:pt x="0" y="0"/>
                  </a:lnTo>
                  <a:lnTo>
                    <a:pt x="0" y="285750"/>
                  </a:lnTo>
                  <a:lnTo>
                    <a:pt x="2941574" y="285750"/>
                  </a:lnTo>
                  <a:lnTo>
                    <a:pt x="29415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3138297" y="4052442"/>
            <a:ext cx="2514600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latin typeface="Franklin Gothic Medium"/>
                <a:cs typeface="Franklin Gothic Medium"/>
              </a:rPr>
              <a:t>Не</a:t>
            </a:r>
            <a:r>
              <a:rPr sz="1000" spc="-25" dirty="0">
                <a:latin typeface="Franklin Gothic Medium"/>
                <a:cs typeface="Franklin Gothic Medium"/>
              </a:rPr>
              <a:t> </a:t>
            </a:r>
            <a:r>
              <a:rPr sz="1000" dirty="0">
                <a:latin typeface="Franklin Gothic Medium"/>
                <a:cs typeface="Franklin Gothic Medium"/>
              </a:rPr>
              <a:t>все</a:t>
            </a:r>
            <a:r>
              <a:rPr sz="1000" spc="-20" dirty="0">
                <a:latin typeface="Franklin Gothic Medium"/>
                <a:cs typeface="Franklin Gothic Medium"/>
              </a:rPr>
              <a:t> </a:t>
            </a:r>
            <a:r>
              <a:rPr sz="1000" spc="-25" dirty="0" err="1">
                <a:latin typeface="Franklin Gothic Medium"/>
                <a:cs typeface="Franklin Gothic Medium"/>
              </a:rPr>
              <a:t>специалисты</a:t>
            </a:r>
            <a:r>
              <a:rPr sz="1000" spc="-15" dirty="0">
                <a:latin typeface="Franklin Gothic Medium"/>
                <a:cs typeface="Franklin Gothic Medium"/>
              </a:rPr>
              <a:t> </a:t>
            </a:r>
            <a:r>
              <a:rPr lang="ru-RU" sz="1000" spc="-20" dirty="0">
                <a:latin typeface="Franklin Gothic Medium"/>
                <a:cs typeface="Franklin Gothic Medium"/>
              </a:rPr>
              <a:t> </a:t>
            </a:r>
            <a:r>
              <a:rPr lang="ru-RU" sz="1000" spc="-20" dirty="0" smtClean="0">
                <a:latin typeface="Franklin Gothic Medium"/>
                <a:cs typeface="Franklin Gothic Medium"/>
              </a:rPr>
              <a:t>поликлиники</a:t>
            </a:r>
            <a:r>
              <a:rPr sz="1000" spc="-5" dirty="0" smtClean="0">
                <a:latin typeface="Franklin Gothic Medium"/>
                <a:cs typeface="Franklin Gothic Medium"/>
              </a:rPr>
              <a:t> </a:t>
            </a:r>
            <a:r>
              <a:rPr sz="1000" spc="-20" dirty="0" err="1" smtClean="0">
                <a:latin typeface="Franklin Gothic Medium"/>
                <a:cs typeface="Franklin Gothic Medium"/>
              </a:rPr>
              <a:t>могут</a:t>
            </a:r>
            <a:r>
              <a:rPr sz="1000" spc="-20" dirty="0" smtClean="0">
                <a:latin typeface="Franklin Gothic Medium"/>
                <a:cs typeface="Franklin Gothic Medium"/>
              </a:rPr>
              <a:t> </a:t>
            </a:r>
            <a:r>
              <a:rPr sz="1000" dirty="0">
                <a:latin typeface="Franklin Gothic Medium"/>
                <a:cs typeface="Franklin Gothic Medium"/>
              </a:rPr>
              <a:t>быть</a:t>
            </a:r>
            <a:r>
              <a:rPr sz="1000" spc="190" dirty="0">
                <a:latin typeface="Franklin Gothic Medium"/>
                <a:cs typeface="Franklin Gothic Medium"/>
              </a:rPr>
              <a:t> </a:t>
            </a:r>
            <a:r>
              <a:rPr sz="1000" spc="-25" dirty="0">
                <a:latin typeface="Franklin Gothic Medium"/>
                <a:cs typeface="Franklin Gothic Medium"/>
              </a:rPr>
              <a:t>на </a:t>
            </a:r>
            <a:r>
              <a:rPr sz="1000" spc="-10" dirty="0">
                <a:latin typeface="Franklin Gothic Medium"/>
                <a:cs typeface="Franklin Gothic Medium"/>
              </a:rPr>
              <a:t>месте</a:t>
            </a:r>
            <a:endParaRPr sz="1000" dirty="0">
              <a:latin typeface="Franklin Gothic Medium"/>
              <a:cs typeface="Franklin Gothic Medium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3214751" y="3325318"/>
            <a:ext cx="2580005" cy="2318385"/>
            <a:chOff x="3214751" y="3325318"/>
            <a:chExt cx="2580005" cy="2318385"/>
          </a:xfrm>
        </p:grpSpPr>
        <p:sp>
          <p:nvSpPr>
            <p:cNvPr id="23" name="object 23"/>
            <p:cNvSpPr/>
            <p:nvPr/>
          </p:nvSpPr>
          <p:spPr>
            <a:xfrm>
              <a:off x="3214751" y="5357812"/>
              <a:ext cx="2580005" cy="285750"/>
            </a:xfrm>
            <a:custGeom>
              <a:avLst/>
              <a:gdLst/>
              <a:ahLst/>
              <a:cxnLst/>
              <a:rect l="l" t="t" r="r" b="b"/>
              <a:pathLst>
                <a:path w="2580004" h="285750">
                  <a:moveTo>
                    <a:pt x="2579624" y="0"/>
                  </a:moveTo>
                  <a:lnTo>
                    <a:pt x="0" y="0"/>
                  </a:lnTo>
                  <a:lnTo>
                    <a:pt x="0" y="285750"/>
                  </a:lnTo>
                  <a:lnTo>
                    <a:pt x="2579624" y="285750"/>
                  </a:lnTo>
                  <a:lnTo>
                    <a:pt x="25796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625596" y="3325318"/>
              <a:ext cx="1741932" cy="396338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697224" y="3342131"/>
              <a:ext cx="1621536" cy="394715"/>
            </a:xfrm>
            <a:prstGeom prst="rect">
              <a:avLst/>
            </a:prstGeom>
          </p:spPr>
        </p:pic>
      </p:grpSp>
      <p:sp>
        <p:nvSpPr>
          <p:cNvPr id="26" name="object 26"/>
          <p:cNvSpPr txBox="1"/>
          <p:nvPr/>
        </p:nvSpPr>
        <p:spPr>
          <a:xfrm>
            <a:off x="3708400" y="3357562"/>
            <a:ext cx="1571625" cy="230504"/>
          </a:xfrm>
          <a:prstGeom prst="rect">
            <a:avLst/>
          </a:prstGeom>
          <a:solidFill>
            <a:srgbClr val="006600"/>
          </a:solidFill>
          <a:ln w="38100">
            <a:solidFill>
              <a:srgbClr val="FFFFFF"/>
            </a:solidFill>
          </a:ln>
        </p:spPr>
        <p:txBody>
          <a:bodyPr vert="horz" wrap="square" lIns="0" tIns="43180" rIns="0" bIns="0" rtlCol="0">
            <a:spAutoFit/>
          </a:bodyPr>
          <a:lstStyle/>
          <a:p>
            <a:pPr marL="135255">
              <a:lnSpc>
                <a:spcPct val="100000"/>
              </a:lnSpc>
              <a:spcBef>
                <a:spcPts val="340"/>
              </a:spcBef>
            </a:pPr>
            <a:r>
              <a:rPr sz="9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Муниципальный</a:t>
            </a:r>
            <a:r>
              <a:rPr sz="900" spc="14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уровень</a:t>
            </a:r>
            <a:endParaRPr sz="900">
              <a:latin typeface="Franklin Gothic Medium"/>
              <a:cs typeface="Franklin Gothic Medium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132201" y="6021387"/>
            <a:ext cx="3527425" cy="285750"/>
          </a:xfrm>
          <a:custGeom>
            <a:avLst/>
            <a:gdLst/>
            <a:ahLst/>
            <a:cxnLst/>
            <a:rect l="l" t="t" r="r" b="b"/>
            <a:pathLst>
              <a:path w="3527425" h="285750">
                <a:moveTo>
                  <a:pt x="3527425" y="0"/>
                </a:moveTo>
                <a:lnTo>
                  <a:pt x="0" y="0"/>
                </a:lnTo>
                <a:lnTo>
                  <a:pt x="0" y="285750"/>
                </a:lnTo>
                <a:lnTo>
                  <a:pt x="3527425" y="285750"/>
                </a:lnTo>
                <a:lnTo>
                  <a:pt x="35274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3211448" y="5103367"/>
            <a:ext cx="2523490" cy="1148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latin typeface="Microsoft Sans Serif"/>
                <a:cs typeface="Microsoft Sans Serif"/>
              </a:rPr>
              <a:t>Медсестры</a:t>
            </a:r>
            <a:r>
              <a:rPr sz="1000" spc="-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может</a:t>
            </a:r>
            <a:r>
              <a:rPr sz="1000" spc="-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не</a:t>
            </a:r>
            <a:r>
              <a:rPr sz="1000" spc="-1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быть</a:t>
            </a:r>
            <a:r>
              <a:rPr sz="1000" spc="24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на</a:t>
            </a:r>
            <a:r>
              <a:rPr sz="1000" spc="-1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месте</a:t>
            </a: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000">
              <a:latin typeface="Microsoft Sans Serif"/>
              <a:cs typeface="Microsoft Sans Serif"/>
            </a:endParaRPr>
          </a:p>
          <a:p>
            <a:pPr marL="95250">
              <a:lnSpc>
                <a:spcPct val="100000"/>
              </a:lnSpc>
            </a:pPr>
            <a:r>
              <a:rPr sz="1000" spc="-20" dirty="0">
                <a:latin typeface="Franklin Gothic Medium"/>
                <a:cs typeface="Franklin Gothic Medium"/>
              </a:rPr>
              <a:t>Заведующего</a:t>
            </a:r>
            <a:r>
              <a:rPr sz="1000" spc="-5" dirty="0">
                <a:latin typeface="Franklin Gothic Medium"/>
                <a:cs typeface="Franklin Gothic Medium"/>
              </a:rPr>
              <a:t> </a:t>
            </a:r>
            <a:r>
              <a:rPr sz="1000" spc="-10" dirty="0">
                <a:latin typeface="Franklin Gothic Medium"/>
                <a:cs typeface="Franklin Gothic Medium"/>
              </a:rPr>
              <a:t>может</a:t>
            </a:r>
            <a:r>
              <a:rPr sz="1000" spc="-25" dirty="0">
                <a:latin typeface="Franklin Gothic Medium"/>
                <a:cs typeface="Franklin Gothic Medium"/>
              </a:rPr>
              <a:t> </a:t>
            </a:r>
            <a:r>
              <a:rPr sz="1000" dirty="0">
                <a:latin typeface="Franklin Gothic Medium"/>
                <a:cs typeface="Franklin Gothic Medium"/>
              </a:rPr>
              <a:t>не</a:t>
            </a:r>
            <a:r>
              <a:rPr sz="1000" spc="-30" dirty="0">
                <a:latin typeface="Franklin Gothic Medium"/>
                <a:cs typeface="Franklin Gothic Medium"/>
              </a:rPr>
              <a:t> </a:t>
            </a:r>
            <a:r>
              <a:rPr sz="1000" dirty="0">
                <a:latin typeface="Franklin Gothic Medium"/>
                <a:cs typeface="Franklin Gothic Medium"/>
              </a:rPr>
              <a:t>быть</a:t>
            </a:r>
            <a:r>
              <a:rPr sz="1000" spc="160" dirty="0">
                <a:latin typeface="Franklin Gothic Medium"/>
                <a:cs typeface="Franklin Gothic Medium"/>
              </a:rPr>
              <a:t> </a:t>
            </a:r>
            <a:r>
              <a:rPr sz="1000" dirty="0">
                <a:latin typeface="Franklin Gothic Medium"/>
                <a:cs typeface="Franklin Gothic Medium"/>
              </a:rPr>
              <a:t>на</a:t>
            </a:r>
            <a:r>
              <a:rPr sz="1000" spc="-30" dirty="0">
                <a:latin typeface="Franklin Gothic Medium"/>
                <a:cs typeface="Franklin Gothic Medium"/>
              </a:rPr>
              <a:t> </a:t>
            </a:r>
            <a:r>
              <a:rPr sz="1000" spc="-10" dirty="0">
                <a:latin typeface="Franklin Gothic Medium"/>
                <a:cs typeface="Franklin Gothic Medium"/>
              </a:rPr>
              <a:t>месте</a:t>
            </a:r>
            <a:endParaRPr sz="1000">
              <a:latin typeface="Franklin Gothic Medium"/>
              <a:cs typeface="Franklin Gothic Medium"/>
            </a:endParaRPr>
          </a:p>
          <a:p>
            <a:pPr marL="12700">
              <a:lnSpc>
                <a:spcPct val="100000"/>
              </a:lnSpc>
              <a:spcBef>
                <a:spcPts val="1025"/>
              </a:spcBef>
            </a:pPr>
            <a:r>
              <a:rPr sz="1000" dirty="0">
                <a:latin typeface="Microsoft Sans Serif"/>
                <a:cs typeface="Microsoft Sans Serif"/>
              </a:rPr>
              <a:t>Родитель</a:t>
            </a:r>
            <a:r>
              <a:rPr sz="1000" spc="-2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повторно</a:t>
            </a:r>
            <a:r>
              <a:rPr sz="1000" spc="-5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посещает</a:t>
            </a:r>
            <a:r>
              <a:rPr sz="1000" spc="-5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учреждение</a:t>
            </a: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670"/>
              </a:spcBef>
            </a:pPr>
            <a:endParaRPr sz="1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000" spc="-10" dirty="0">
                <a:latin typeface="Franklin Gothic Medium"/>
                <a:cs typeface="Franklin Gothic Medium"/>
              </a:rPr>
              <a:t>Родитель</a:t>
            </a:r>
            <a:r>
              <a:rPr sz="1000" spc="-35" dirty="0">
                <a:latin typeface="Franklin Gothic Medium"/>
                <a:cs typeface="Franklin Gothic Medium"/>
              </a:rPr>
              <a:t> </a:t>
            </a:r>
            <a:r>
              <a:rPr sz="1000" dirty="0">
                <a:latin typeface="Franklin Gothic Medium"/>
                <a:cs typeface="Franklin Gothic Medium"/>
              </a:rPr>
              <a:t>долго</a:t>
            </a:r>
            <a:r>
              <a:rPr sz="1000" spc="-50" dirty="0">
                <a:latin typeface="Franklin Gothic Medium"/>
                <a:cs typeface="Franklin Gothic Medium"/>
              </a:rPr>
              <a:t> </a:t>
            </a:r>
            <a:r>
              <a:rPr sz="1000" spc="-10" dirty="0">
                <a:latin typeface="Franklin Gothic Medium"/>
                <a:cs typeface="Franklin Gothic Medium"/>
              </a:rPr>
              <a:t>ищет</a:t>
            </a:r>
            <a:r>
              <a:rPr sz="1000" spc="-55" dirty="0">
                <a:latin typeface="Franklin Gothic Medium"/>
                <a:cs typeface="Franklin Gothic Medium"/>
              </a:rPr>
              <a:t> </a:t>
            </a:r>
            <a:r>
              <a:rPr sz="1000" spc="-20" dirty="0">
                <a:latin typeface="Franklin Gothic Medium"/>
                <a:cs typeface="Franklin Gothic Medium"/>
              </a:rPr>
              <a:t>нужный</a:t>
            </a:r>
            <a:r>
              <a:rPr sz="1000" spc="-35" dirty="0">
                <a:latin typeface="Franklin Gothic Medium"/>
                <a:cs typeface="Franklin Gothic Medium"/>
              </a:rPr>
              <a:t> </a:t>
            </a:r>
            <a:r>
              <a:rPr sz="1000" spc="-10" dirty="0">
                <a:latin typeface="Franklin Gothic Medium"/>
                <a:cs typeface="Franklin Gothic Medium"/>
              </a:rPr>
              <a:t>кабинет</a:t>
            </a:r>
            <a:endParaRPr sz="10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8440" marR="508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ВВЕДЕНИЕ</a:t>
            </a:r>
            <a:r>
              <a:rPr sz="3600" spc="-90" dirty="0"/>
              <a:t> </a:t>
            </a:r>
            <a:r>
              <a:rPr sz="3600" dirty="0"/>
              <a:t>В</a:t>
            </a:r>
            <a:r>
              <a:rPr sz="3600" spc="-120" dirty="0"/>
              <a:t> </a:t>
            </a:r>
            <a:r>
              <a:rPr sz="3600" dirty="0"/>
              <a:t>ПРЕДМЕТНУЮ</a:t>
            </a:r>
            <a:r>
              <a:rPr sz="3600" spc="-95" dirty="0"/>
              <a:t> </a:t>
            </a:r>
            <a:r>
              <a:rPr sz="3600" spc="-10" dirty="0"/>
              <a:t>ОБЛАСТЬ </a:t>
            </a:r>
            <a:r>
              <a:rPr sz="3600" dirty="0"/>
              <a:t>(ОПИСАНИЕ</a:t>
            </a:r>
            <a:r>
              <a:rPr sz="3600" spc="-145" dirty="0"/>
              <a:t> </a:t>
            </a:r>
            <a:r>
              <a:rPr sz="3600" dirty="0"/>
              <a:t>СИТУАЦИИ</a:t>
            </a:r>
            <a:r>
              <a:rPr sz="3600" spc="-160" dirty="0"/>
              <a:t> </a:t>
            </a:r>
            <a:r>
              <a:rPr sz="3600" dirty="0"/>
              <a:t>«КАК</a:t>
            </a:r>
            <a:r>
              <a:rPr sz="3600" spc="-165" dirty="0"/>
              <a:t> </a:t>
            </a:r>
            <a:r>
              <a:rPr sz="3600" spc="-10" dirty="0"/>
              <a:t>БУДЕТ»)</a:t>
            </a:r>
            <a:endParaRPr sz="3600"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50837" y="1266825"/>
          <a:ext cx="8432163" cy="3975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7505"/>
                <a:gridCol w="1715135"/>
                <a:gridCol w="5215889"/>
                <a:gridCol w="1143634"/>
              </a:tblGrid>
              <a:tr h="630555">
                <a:tc>
                  <a:txBody>
                    <a:bodyPr/>
                    <a:lstStyle/>
                    <a:p>
                      <a:pPr marR="1397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spc="-50" dirty="0">
                          <a:latin typeface="Franklin Gothic Medium"/>
                          <a:cs typeface="Franklin Gothic Medium"/>
                        </a:rPr>
                        <a:t>№</a:t>
                      </a:r>
                      <a:endParaRPr sz="1200" dirty="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CA1BE"/>
                    </a:solidFill>
                  </a:tcPr>
                </a:tc>
                <a:tc>
                  <a:txBody>
                    <a:bodyPr/>
                    <a:lstStyle/>
                    <a:p>
                      <a:pPr marL="49974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spc="-10" dirty="0">
                          <a:latin typeface="Franklin Gothic Medium"/>
                          <a:cs typeface="Franklin Gothic Medium"/>
                        </a:rPr>
                        <a:t>Проблема.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CA1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spc="-10" dirty="0">
                          <a:latin typeface="Franklin Gothic Medium"/>
                          <a:cs typeface="Franklin Gothic Medium"/>
                        </a:rPr>
                        <a:t>Решение.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CA1BE"/>
                    </a:solidFill>
                  </a:tcPr>
                </a:tc>
                <a:tc>
                  <a:txBody>
                    <a:bodyPr/>
                    <a:lstStyle/>
                    <a:p>
                      <a:pPr marL="22987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spc="-10" dirty="0">
                          <a:latin typeface="Franklin Gothic Medium"/>
                          <a:cs typeface="Franklin Gothic Medium"/>
                        </a:rPr>
                        <a:t>Экономия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  <a:p>
                      <a:pPr marL="27241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spc="-10" dirty="0">
                          <a:latin typeface="Franklin Gothic Medium"/>
                          <a:cs typeface="Franklin Gothic Medium"/>
                        </a:rPr>
                        <a:t>времени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CA1BE"/>
                    </a:solidFill>
                  </a:tcPr>
                </a:tc>
              </a:tr>
              <a:tr h="474980">
                <a:tc>
                  <a:txBody>
                    <a:bodyPr/>
                    <a:lstStyle/>
                    <a:p>
                      <a:pPr marR="3302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spc="-25" dirty="0">
                          <a:latin typeface="Franklin Gothic Medium"/>
                          <a:cs typeface="Franklin Gothic Medium"/>
                        </a:rPr>
                        <a:t>1.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414655">
                        <a:lnSpc>
                          <a:spcPts val="132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Franklin Gothic Medium"/>
                          <a:cs typeface="Franklin Gothic Medium"/>
                        </a:rPr>
                        <a:t>Не</a:t>
                      </a:r>
                      <a:r>
                        <a:rPr sz="1100" spc="-1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dirty="0">
                          <a:latin typeface="Franklin Gothic Medium"/>
                          <a:cs typeface="Franklin Gothic Medium"/>
                        </a:rPr>
                        <a:t>все</a:t>
                      </a:r>
                      <a:r>
                        <a:rPr sz="1100" spc="-1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20" dirty="0" err="1">
                          <a:latin typeface="Franklin Gothic Medium"/>
                          <a:cs typeface="Franklin Gothic Medium"/>
                        </a:rPr>
                        <a:t>специалисты</a:t>
                      </a:r>
                      <a:r>
                        <a:rPr sz="1100" spc="-2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lang="ru-RU" sz="1100" spc="-25" dirty="0" smtClean="0">
                          <a:latin typeface="Franklin Gothic Medium"/>
                          <a:cs typeface="Franklin Gothic Medium"/>
                        </a:rPr>
                        <a:t>поликлиники</a:t>
                      </a:r>
                      <a:r>
                        <a:rPr sz="1100" spc="-20" dirty="0" smtClean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dirty="0">
                          <a:latin typeface="Franklin Gothic Medium"/>
                          <a:cs typeface="Franklin Gothic Medium"/>
                        </a:rPr>
                        <a:t>на</a:t>
                      </a:r>
                      <a:r>
                        <a:rPr sz="1100" spc="-1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20" dirty="0">
                          <a:latin typeface="Franklin Gothic Medium"/>
                          <a:cs typeface="Franklin Gothic Medium"/>
                        </a:rPr>
                        <a:t>месте</a:t>
                      </a:r>
                      <a:endParaRPr sz="1100" dirty="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ru-RU" sz="1100" spc="-25" dirty="0" smtClean="0">
                          <a:latin typeface="Franklin Gothic Medium"/>
                          <a:cs typeface="Franklin Gothic Medium"/>
                        </a:rPr>
                        <a:t>В поликлинике имеется </a:t>
                      </a:r>
                      <a:r>
                        <a:rPr sz="1100" spc="-10" dirty="0" err="1" smtClean="0">
                          <a:latin typeface="Franklin Gothic Medium"/>
                          <a:cs typeface="Franklin Gothic Medium"/>
                        </a:rPr>
                        <a:t>график</a:t>
                      </a:r>
                      <a:r>
                        <a:rPr sz="1100" spc="-20" dirty="0" smtClean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20" dirty="0">
                          <a:latin typeface="Franklin Gothic Medium"/>
                          <a:cs typeface="Franklin Gothic Medium"/>
                        </a:rPr>
                        <a:t>работы</a:t>
                      </a:r>
                      <a:r>
                        <a:rPr sz="1100" spc="-3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 err="1">
                          <a:latin typeface="Franklin Gothic Medium"/>
                          <a:cs typeface="Franklin Gothic Medium"/>
                        </a:rPr>
                        <a:t>специалистов</a:t>
                      </a:r>
                      <a:r>
                        <a:rPr sz="1100" spc="-2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30" dirty="0" smtClean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dirty="0">
                          <a:latin typeface="Franklin Gothic Medium"/>
                          <a:cs typeface="Franklin Gothic Medium"/>
                        </a:rPr>
                        <a:t>для</a:t>
                      </a:r>
                      <a:r>
                        <a:rPr sz="1100" spc="-2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latin typeface="Franklin Gothic Medium"/>
                          <a:cs typeface="Franklin Gothic Medium"/>
                        </a:rPr>
                        <a:t>родителей.</a:t>
                      </a:r>
                      <a:endParaRPr sz="1100" dirty="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000" dirty="0">
                          <a:latin typeface="Franklin Gothic Medium"/>
                          <a:cs typeface="Franklin Gothic Medium"/>
                        </a:rPr>
                        <a:t>120</a:t>
                      </a:r>
                      <a:r>
                        <a:rPr sz="1000" spc="-2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000" spc="-25" dirty="0">
                          <a:latin typeface="Franklin Gothic Medium"/>
                          <a:cs typeface="Franklin Gothic Medium"/>
                        </a:rPr>
                        <a:t>мин</a:t>
                      </a:r>
                      <a:endParaRPr sz="1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706120">
                <a:tc>
                  <a:txBody>
                    <a:bodyPr/>
                    <a:lstStyle/>
                    <a:p>
                      <a:pPr marR="3873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spc="-25" dirty="0">
                          <a:latin typeface="Franklin Gothic Medium"/>
                          <a:cs typeface="Franklin Gothic Medium"/>
                        </a:rPr>
                        <a:t>2.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498475">
                        <a:lnSpc>
                          <a:spcPts val="1320"/>
                        </a:lnSpc>
                        <a:spcBef>
                          <a:spcPts val="15"/>
                        </a:spcBef>
                      </a:pPr>
                      <a:r>
                        <a:rPr sz="1100" spc="-20" dirty="0">
                          <a:latin typeface="Franklin Gothic Medium"/>
                          <a:cs typeface="Franklin Gothic Medium"/>
                        </a:rPr>
                        <a:t>Родитель</a:t>
                      </a:r>
                      <a:r>
                        <a:rPr sz="1100" spc="-2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latin typeface="Franklin Gothic Medium"/>
                          <a:cs typeface="Franklin Gothic Medium"/>
                        </a:rPr>
                        <a:t>повторно посещает</a:t>
                      </a:r>
                      <a:r>
                        <a:rPr sz="1100" spc="-5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25" dirty="0">
                          <a:latin typeface="Franklin Gothic Medium"/>
                          <a:cs typeface="Franklin Gothic Medium"/>
                        </a:rPr>
                        <a:t>ДОУ</a:t>
                      </a:r>
                      <a:endParaRPr sz="11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100" spc="-25" dirty="0">
                          <a:latin typeface="Franklin Gothic Medium"/>
                          <a:cs typeface="Franklin Gothic Medium"/>
                        </a:rPr>
                        <a:t>Разработан</a:t>
                      </a:r>
                      <a:r>
                        <a:rPr sz="1100" spc="-3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latin typeface="Franklin Gothic Medium"/>
                          <a:cs typeface="Franklin Gothic Medium"/>
                        </a:rPr>
                        <a:t>перечень</a:t>
                      </a:r>
                      <a:r>
                        <a:rPr sz="1100" spc="-2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20" dirty="0">
                          <a:latin typeface="Franklin Gothic Medium"/>
                          <a:cs typeface="Franklin Gothic Medium"/>
                        </a:rPr>
                        <a:t>документов</a:t>
                      </a:r>
                      <a:r>
                        <a:rPr sz="1100" spc="1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25" dirty="0">
                          <a:latin typeface="Franklin Gothic Medium"/>
                          <a:cs typeface="Franklin Gothic Medium"/>
                        </a:rPr>
                        <a:t>необходимых</a:t>
                      </a:r>
                      <a:r>
                        <a:rPr sz="1100" spc="-3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dirty="0">
                          <a:latin typeface="Franklin Gothic Medium"/>
                          <a:cs typeface="Franklin Gothic Medium"/>
                        </a:rPr>
                        <a:t>для</a:t>
                      </a:r>
                      <a:r>
                        <a:rPr sz="1100" spc="-1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latin typeface="Franklin Gothic Medium"/>
                          <a:cs typeface="Franklin Gothic Medium"/>
                        </a:rPr>
                        <a:t>поступления</a:t>
                      </a:r>
                      <a:r>
                        <a:rPr sz="1100" spc="-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dirty="0">
                          <a:latin typeface="Franklin Gothic Medium"/>
                          <a:cs typeface="Franklin Gothic Medium"/>
                        </a:rPr>
                        <a:t>в</a:t>
                      </a:r>
                      <a:r>
                        <a:rPr sz="1100" spc="-1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dirty="0" smtClean="0">
                          <a:latin typeface="Franklin Gothic Medium"/>
                          <a:cs typeface="Franklin Gothic Medium"/>
                        </a:rPr>
                        <a:t>ДОУ</a:t>
                      </a:r>
                      <a:r>
                        <a:rPr lang="ru-RU" sz="1100" spc="-10" dirty="0" smtClean="0">
                          <a:latin typeface="Franklin Gothic Medium"/>
                          <a:cs typeface="Franklin Gothic Medium"/>
                        </a:rPr>
                        <a:t>.</a:t>
                      </a:r>
                      <a:endParaRPr sz="1100" dirty="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000" dirty="0">
                          <a:latin typeface="Franklin Gothic Medium"/>
                          <a:cs typeface="Franklin Gothic Medium"/>
                        </a:rPr>
                        <a:t>120</a:t>
                      </a:r>
                      <a:r>
                        <a:rPr sz="1000" spc="-2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000" spc="-25" dirty="0">
                          <a:latin typeface="Franklin Gothic Medium"/>
                          <a:cs typeface="Franklin Gothic Medium"/>
                        </a:rPr>
                        <a:t>мин</a:t>
                      </a:r>
                      <a:endParaRPr sz="1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507365">
                <a:tc>
                  <a:txBody>
                    <a:bodyPr/>
                    <a:lstStyle/>
                    <a:p>
                      <a:pPr marR="3873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200" spc="-25" dirty="0">
                          <a:latin typeface="Franklin Gothic Medium"/>
                          <a:cs typeface="Franklin Gothic Medium"/>
                        </a:rPr>
                        <a:t>3.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101600">
                        <a:lnSpc>
                          <a:spcPts val="132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Franklin Gothic Medium"/>
                          <a:cs typeface="Franklin Gothic Medium"/>
                        </a:rPr>
                        <a:t>Медсестра</a:t>
                      </a:r>
                      <a:r>
                        <a:rPr sz="1100" spc="-4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20" dirty="0">
                          <a:latin typeface="Franklin Gothic Medium"/>
                          <a:cs typeface="Franklin Gothic Medium"/>
                        </a:rPr>
                        <a:t>отсутствует</a:t>
                      </a:r>
                      <a:r>
                        <a:rPr sz="1100" spc="-1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25" dirty="0">
                          <a:latin typeface="Franklin Gothic Medium"/>
                          <a:cs typeface="Franklin Gothic Medium"/>
                        </a:rPr>
                        <a:t>на </a:t>
                      </a:r>
                      <a:r>
                        <a:rPr sz="1100" spc="-10" dirty="0">
                          <a:latin typeface="Franklin Gothic Medium"/>
                          <a:cs typeface="Franklin Gothic Medium"/>
                        </a:rPr>
                        <a:t>месте</a:t>
                      </a:r>
                      <a:endParaRPr sz="11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100" spc="-25" dirty="0">
                          <a:latin typeface="Franklin Gothic Medium"/>
                          <a:cs typeface="Franklin Gothic Medium"/>
                        </a:rPr>
                        <a:t>Разработан</a:t>
                      </a:r>
                      <a:r>
                        <a:rPr sz="1100" spc="-4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latin typeface="Franklin Gothic Medium"/>
                          <a:cs typeface="Franklin Gothic Medium"/>
                        </a:rPr>
                        <a:t>график</a:t>
                      </a:r>
                      <a:r>
                        <a:rPr sz="1100" spc="-2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20" dirty="0">
                          <a:latin typeface="Franklin Gothic Medium"/>
                          <a:cs typeface="Franklin Gothic Medium"/>
                        </a:rPr>
                        <a:t>работы</a:t>
                      </a:r>
                      <a:r>
                        <a:rPr sz="1100" spc="-4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latin typeface="Franklin Gothic Medium"/>
                          <a:cs typeface="Franklin Gothic Medium"/>
                        </a:rPr>
                        <a:t>медсестры</a:t>
                      </a:r>
                      <a:r>
                        <a:rPr sz="1100" spc="-3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dirty="0">
                          <a:latin typeface="Franklin Gothic Medium"/>
                          <a:cs typeface="Franklin Gothic Medium"/>
                        </a:rPr>
                        <a:t>и</a:t>
                      </a:r>
                      <a:r>
                        <a:rPr sz="1100" spc="-2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latin typeface="Franklin Gothic Medium"/>
                          <a:cs typeface="Franklin Gothic Medium"/>
                        </a:rPr>
                        <a:t>номер</a:t>
                      </a:r>
                      <a:r>
                        <a:rPr sz="1100" spc="-2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latin typeface="Franklin Gothic Medium"/>
                          <a:cs typeface="Franklin Gothic Medium"/>
                        </a:rPr>
                        <a:t>телефона</a:t>
                      </a:r>
                      <a:r>
                        <a:rPr sz="1100" spc="-2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dirty="0">
                          <a:latin typeface="Franklin Gothic Medium"/>
                          <a:cs typeface="Franklin Gothic Medium"/>
                        </a:rPr>
                        <a:t>для</a:t>
                      </a:r>
                      <a:r>
                        <a:rPr sz="1100" spc="-3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latin typeface="Franklin Gothic Medium"/>
                          <a:cs typeface="Franklin Gothic Medium"/>
                        </a:rPr>
                        <a:t>родителей.</a:t>
                      </a:r>
                      <a:endParaRPr sz="11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000" dirty="0">
                          <a:latin typeface="Franklin Gothic Medium"/>
                          <a:cs typeface="Franklin Gothic Medium"/>
                        </a:rPr>
                        <a:t>15</a:t>
                      </a:r>
                      <a:r>
                        <a:rPr sz="1000" spc="-1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000" spc="-25" dirty="0">
                          <a:latin typeface="Franklin Gothic Medium"/>
                          <a:cs typeface="Franklin Gothic Medium"/>
                        </a:rPr>
                        <a:t>мин</a:t>
                      </a:r>
                      <a:endParaRPr sz="1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669925">
                <a:tc>
                  <a:txBody>
                    <a:bodyPr/>
                    <a:lstStyle/>
                    <a:p>
                      <a:pPr marR="3873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200" spc="-25" dirty="0">
                          <a:latin typeface="Franklin Gothic Medium"/>
                          <a:cs typeface="Franklin Gothic Medium"/>
                        </a:rPr>
                        <a:t>4.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395605">
                        <a:lnSpc>
                          <a:spcPts val="1320"/>
                        </a:lnSpc>
                        <a:spcBef>
                          <a:spcPts val="15"/>
                        </a:spcBef>
                      </a:pPr>
                      <a:r>
                        <a:rPr sz="1100" spc="-20" dirty="0" err="1">
                          <a:latin typeface="Franklin Gothic Medium"/>
                          <a:cs typeface="Franklin Gothic Medium"/>
                        </a:rPr>
                        <a:t>Родитель</a:t>
                      </a:r>
                      <a:r>
                        <a:rPr sz="1100" spc="-3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20" dirty="0" err="1" smtClean="0">
                          <a:latin typeface="Franklin Gothic Medium"/>
                          <a:cs typeface="Franklin Gothic Medium"/>
                        </a:rPr>
                        <a:t>ищет</a:t>
                      </a:r>
                      <a:r>
                        <a:rPr sz="1100" spc="-20" dirty="0" smtClean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25" dirty="0">
                          <a:latin typeface="Franklin Gothic Medium"/>
                          <a:cs typeface="Franklin Gothic Medium"/>
                        </a:rPr>
                        <a:t>нужный</a:t>
                      </a:r>
                      <a:r>
                        <a:rPr sz="1100" spc="-2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latin typeface="Franklin Gothic Medium"/>
                          <a:cs typeface="Franklin Gothic Medium"/>
                        </a:rPr>
                        <a:t>кабинет</a:t>
                      </a:r>
                      <a:endParaRPr sz="1100" dirty="0">
                        <a:latin typeface="Franklin Gothic Medium"/>
                        <a:cs typeface="Franklin Gothic Medium"/>
                      </a:endParaRPr>
                    </a:p>
                    <a:p>
                      <a:pPr marL="68580">
                        <a:lnSpc>
                          <a:spcPts val="1275"/>
                        </a:lnSpc>
                      </a:pPr>
                      <a:r>
                        <a:rPr sz="1100" spc="-10" dirty="0">
                          <a:latin typeface="Franklin Gothic Medium"/>
                          <a:cs typeface="Franklin Gothic Medium"/>
                        </a:rPr>
                        <a:t>(медсестры,</a:t>
                      </a:r>
                      <a:endParaRPr sz="1100" dirty="0">
                        <a:latin typeface="Franklin Gothic Medium"/>
                        <a:cs typeface="Franklin Gothic Medium"/>
                      </a:endParaRPr>
                    </a:p>
                    <a:p>
                      <a:pPr marL="68580">
                        <a:lnSpc>
                          <a:spcPts val="1245"/>
                        </a:lnSpc>
                      </a:pPr>
                      <a:r>
                        <a:rPr sz="1100" spc="-25" dirty="0" err="1">
                          <a:latin typeface="Franklin Gothic Medium"/>
                          <a:cs typeface="Franklin Gothic Medium"/>
                        </a:rPr>
                        <a:t>заведующего</a:t>
                      </a:r>
                      <a:r>
                        <a:rPr sz="110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lang="ru-RU" sz="1100" baseline="0" dirty="0" smtClean="0">
                          <a:latin typeface="Franklin Gothic Medium"/>
                          <a:cs typeface="Franklin Gothic Medium"/>
                        </a:rPr>
                        <a:t>)</a:t>
                      </a:r>
                      <a:endParaRPr sz="1100" dirty="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10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При</a:t>
                      </a:r>
                      <a:r>
                        <a:rPr sz="1100" spc="-3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входе</a:t>
                      </a:r>
                      <a:r>
                        <a:rPr sz="1100" spc="-3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в</a:t>
                      </a:r>
                      <a:r>
                        <a:rPr sz="1100" spc="-15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здание</a:t>
                      </a:r>
                      <a:r>
                        <a:rPr sz="1100" spc="-25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создана</a:t>
                      </a:r>
                      <a:r>
                        <a:rPr sz="1100" spc="-25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система</a:t>
                      </a:r>
                      <a:r>
                        <a:rPr sz="1100" spc="-15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2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навигации</a:t>
                      </a:r>
                      <a:r>
                        <a:rPr sz="1100" spc="-15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с</a:t>
                      </a:r>
                      <a:r>
                        <a:rPr sz="1100" spc="-25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2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обозначением</a:t>
                      </a:r>
                      <a:r>
                        <a:rPr sz="1100" spc="-35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пути</a:t>
                      </a:r>
                      <a:r>
                        <a:rPr sz="1100" spc="-5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движения</a:t>
                      </a:r>
                      <a:r>
                        <a:rPr sz="1100" spc="-35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25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по</a:t>
                      </a:r>
                      <a:endParaRPr sz="1100">
                        <a:latin typeface="Franklin Gothic Medium"/>
                        <a:cs typeface="Franklin Gothic Medium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100" spc="-2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зданию</a:t>
                      </a:r>
                      <a:r>
                        <a:rPr sz="1100" spc="-1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и</a:t>
                      </a:r>
                      <a:r>
                        <a:rPr sz="1100" spc="5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места</a:t>
                      </a:r>
                      <a:r>
                        <a:rPr sz="1100" spc="5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2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нахождения</a:t>
                      </a:r>
                      <a:r>
                        <a:rPr sz="1100" spc="-3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кабинетов.</a:t>
                      </a:r>
                      <a:endParaRPr sz="11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000" dirty="0">
                          <a:latin typeface="Franklin Gothic Medium"/>
                          <a:cs typeface="Franklin Gothic Medium"/>
                        </a:rPr>
                        <a:t>10</a:t>
                      </a:r>
                      <a:r>
                        <a:rPr sz="1000" spc="-1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000" spc="-25" dirty="0">
                          <a:latin typeface="Franklin Gothic Medium"/>
                          <a:cs typeface="Franklin Gothic Medium"/>
                        </a:rPr>
                        <a:t>мин</a:t>
                      </a:r>
                      <a:endParaRPr sz="1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963930">
                <a:tc>
                  <a:txBody>
                    <a:bodyPr/>
                    <a:lstStyle/>
                    <a:p>
                      <a:pPr marR="3873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200" spc="-25" dirty="0">
                          <a:latin typeface="Franklin Gothic Medium"/>
                          <a:cs typeface="Franklin Gothic Medium"/>
                        </a:rPr>
                        <a:t>5.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95"/>
                        </a:lnSpc>
                      </a:pPr>
                      <a:r>
                        <a:rPr sz="1100" spc="-20" dirty="0">
                          <a:latin typeface="Franklin Gothic Medium"/>
                          <a:cs typeface="Franklin Gothic Medium"/>
                        </a:rPr>
                        <a:t>Заведующего</a:t>
                      </a:r>
                      <a:r>
                        <a:rPr sz="1100" spc="-2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dirty="0">
                          <a:latin typeface="Franklin Gothic Medium"/>
                          <a:cs typeface="Franklin Gothic Medium"/>
                        </a:rPr>
                        <a:t>нет</a:t>
                      </a:r>
                      <a:r>
                        <a:rPr sz="1100" spc="-25" dirty="0">
                          <a:latin typeface="Franklin Gothic Medium"/>
                          <a:cs typeface="Franklin Gothic Medium"/>
                        </a:rPr>
                        <a:t> на</a:t>
                      </a:r>
                      <a:endParaRPr sz="1100">
                        <a:latin typeface="Franklin Gothic Medium"/>
                        <a:cs typeface="Franklin Gothic Medium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100" spc="-10" dirty="0">
                          <a:latin typeface="Franklin Gothic Medium"/>
                          <a:cs typeface="Franklin Gothic Medium"/>
                        </a:rPr>
                        <a:t>месте</a:t>
                      </a:r>
                      <a:endParaRPr sz="11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100" spc="-2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Назначение</a:t>
                      </a:r>
                      <a:r>
                        <a:rPr sz="1100" spc="-5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второго</a:t>
                      </a:r>
                      <a:r>
                        <a:rPr sz="1100" spc="-4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ответственного</a:t>
                      </a:r>
                      <a:r>
                        <a:rPr sz="1100" spc="21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лица</a:t>
                      </a:r>
                      <a:r>
                        <a:rPr sz="1100" spc="-4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за</a:t>
                      </a:r>
                      <a:r>
                        <a:rPr sz="1100" spc="-45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прием</a:t>
                      </a:r>
                      <a:r>
                        <a:rPr sz="1100" spc="-35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документов</a:t>
                      </a:r>
                      <a:r>
                        <a:rPr sz="1100" spc="204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у</a:t>
                      </a:r>
                      <a:r>
                        <a:rPr sz="1100" spc="-4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родителя.</a:t>
                      </a:r>
                      <a:endParaRPr sz="1100" dirty="0">
                        <a:latin typeface="Franklin Gothic Medium"/>
                        <a:cs typeface="Franklin Gothic Medium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100" spc="-25" dirty="0" err="1" smtClean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Разработка</a:t>
                      </a:r>
                      <a:r>
                        <a:rPr sz="1100" spc="-15" dirty="0" smtClean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2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четкого</a:t>
                      </a:r>
                      <a:r>
                        <a:rPr sz="1100" spc="-5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алгоритма</a:t>
                      </a:r>
                      <a:r>
                        <a:rPr sz="1100" spc="5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поведения</a:t>
                      </a:r>
                      <a:r>
                        <a:rPr sz="1100" spc="-3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2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специалистов</a:t>
                      </a:r>
                      <a:r>
                        <a:rPr sz="1100" spc="-3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ДОУ</a:t>
                      </a:r>
                      <a:r>
                        <a:rPr sz="1100" spc="-5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по</a:t>
                      </a:r>
                      <a:r>
                        <a:rPr sz="1100" spc="-25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приему ребенка</a:t>
                      </a:r>
                      <a:r>
                        <a:rPr sz="1100" spc="-15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5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в</a:t>
                      </a:r>
                      <a:endParaRPr sz="1100" dirty="0">
                        <a:latin typeface="Franklin Gothic Medium"/>
                        <a:cs typeface="Franklin Gothic Medium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100" spc="-1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учреждение</a:t>
                      </a:r>
                      <a:endParaRPr sz="1100" dirty="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000" dirty="0">
                          <a:latin typeface="Franklin Gothic Medium"/>
                          <a:cs typeface="Franklin Gothic Medium"/>
                        </a:rPr>
                        <a:t>50</a:t>
                      </a:r>
                      <a:r>
                        <a:rPr sz="1000" spc="-2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000" spc="-25" dirty="0">
                          <a:latin typeface="Franklin Gothic Medium"/>
                          <a:cs typeface="Franklin Gothic Medium"/>
                        </a:rPr>
                        <a:t>мин</a:t>
                      </a:r>
                      <a:endParaRPr sz="1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8267" y="1285113"/>
            <a:ext cx="7271384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400" spc="-10" dirty="0">
                <a:solidFill>
                  <a:srgbClr val="464646"/>
                </a:solidFill>
                <a:latin typeface="Franklin Gothic Medium"/>
                <a:cs typeface="Franklin Gothic Medium"/>
              </a:rPr>
              <a:t>КАРТА</a:t>
            </a:r>
            <a:r>
              <a:rPr sz="1400" spc="-25" dirty="0">
                <a:solidFill>
                  <a:srgbClr val="464646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64646"/>
                </a:solidFill>
                <a:latin typeface="Franklin Gothic Medium"/>
                <a:cs typeface="Franklin Gothic Medium"/>
              </a:rPr>
              <a:t>ТЕКУЩЕГО</a:t>
            </a:r>
            <a:r>
              <a:rPr sz="1400" spc="-55" dirty="0">
                <a:solidFill>
                  <a:srgbClr val="464646"/>
                </a:solidFill>
                <a:latin typeface="Franklin Gothic Medium"/>
                <a:cs typeface="Franklin Gothic Medium"/>
              </a:rPr>
              <a:t> </a:t>
            </a:r>
            <a:r>
              <a:rPr sz="1400" spc="-10" dirty="0">
                <a:solidFill>
                  <a:srgbClr val="464646"/>
                </a:solidFill>
                <a:latin typeface="Franklin Gothic Medium"/>
                <a:cs typeface="Franklin Gothic Medium"/>
              </a:rPr>
              <a:t>СОСТОЯНИЯ</a:t>
            </a:r>
            <a:r>
              <a:rPr sz="1400" spc="-15" dirty="0">
                <a:solidFill>
                  <a:srgbClr val="464646"/>
                </a:solidFill>
                <a:latin typeface="Franklin Gothic Medium"/>
                <a:cs typeface="Franklin Gothic Medium"/>
              </a:rPr>
              <a:t> </a:t>
            </a:r>
            <a:r>
              <a:rPr sz="1400" spc="-10" dirty="0">
                <a:solidFill>
                  <a:srgbClr val="464646"/>
                </a:solidFill>
                <a:latin typeface="Franklin Gothic Medium"/>
                <a:cs typeface="Franklin Gothic Medium"/>
              </a:rPr>
              <a:t>«ОПТИМИЗАЦИЯ</a:t>
            </a:r>
            <a:r>
              <a:rPr sz="1400" spc="-35" dirty="0">
                <a:solidFill>
                  <a:srgbClr val="464646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64646"/>
                </a:solidFill>
                <a:latin typeface="Franklin Gothic Medium"/>
                <a:cs typeface="Franklin Gothic Medium"/>
              </a:rPr>
              <a:t>ПРОЦЕССА</a:t>
            </a:r>
            <a:r>
              <a:rPr sz="1400" spc="-25" dirty="0">
                <a:solidFill>
                  <a:srgbClr val="464646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64646"/>
                </a:solidFill>
                <a:latin typeface="Franklin Gothic Medium"/>
                <a:cs typeface="Franklin Gothic Medium"/>
              </a:rPr>
              <a:t>ПРИЕМА</a:t>
            </a:r>
            <a:r>
              <a:rPr sz="1400" spc="-20" dirty="0">
                <a:solidFill>
                  <a:srgbClr val="464646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64646"/>
                </a:solidFill>
                <a:latin typeface="Franklin Gothic Medium"/>
                <a:cs typeface="Franklin Gothic Medium"/>
              </a:rPr>
              <a:t>ДЕТЕЙ</a:t>
            </a:r>
            <a:r>
              <a:rPr sz="1400" spc="-25" dirty="0">
                <a:solidFill>
                  <a:srgbClr val="464646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64646"/>
                </a:solidFill>
                <a:latin typeface="Franklin Gothic Medium"/>
                <a:cs typeface="Franklin Gothic Medium"/>
              </a:rPr>
              <a:t>В</a:t>
            </a:r>
            <a:r>
              <a:rPr sz="1400" spc="-10" dirty="0">
                <a:solidFill>
                  <a:srgbClr val="464646"/>
                </a:solidFill>
                <a:latin typeface="Franklin Gothic Medium"/>
                <a:cs typeface="Franklin Gothic Medium"/>
              </a:rPr>
              <a:t> </a:t>
            </a:r>
            <a:r>
              <a:rPr sz="1400" spc="-10" dirty="0" smtClean="0">
                <a:solidFill>
                  <a:srgbClr val="464646"/>
                </a:solidFill>
                <a:latin typeface="Franklin Gothic Medium"/>
                <a:cs typeface="Franklin Gothic Medium"/>
              </a:rPr>
              <a:t>Д</a:t>
            </a:r>
            <a:r>
              <a:rPr lang="ru-RU" sz="1400" spc="-10" dirty="0" smtClean="0">
                <a:solidFill>
                  <a:srgbClr val="464646"/>
                </a:solidFill>
                <a:latin typeface="Franklin Gothic Medium"/>
                <a:cs typeface="Franklin Gothic Medium"/>
              </a:rPr>
              <a:t>ЕТСКИЙ САД</a:t>
            </a:r>
            <a:r>
              <a:rPr sz="1400" spc="-10" dirty="0" smtClean="0">
                <a:solidFill>
                  <a:srgbClr val="464646"/>
                </a:solidFill>
                <a:latin typeface="Franklin Gothic Medium"/>
                <a:cs typeface="Franklin Gothic Medium"/>
              </a:rPr>
              <a:t>»</a:t>
            </a:r>
            <a:endParaRPr sz="1400" dirty="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57250" y="1928812"/>
            <a:ext cx="1500505" cy="1190069"/>
          </a:xfrm>
          <a:prstGeom prst="rect">
            <a:avLst/>
          </a:prstGeom>
          <a:solidFill>
            <a:srgbClr val="FFFF00"/>
          </a:solidFill>
          <a:ln w="25400">
            <a:solidFill>
              <a:srgbClr val="1E768B"/>
            </a:solidFill>
          </a:ln>
        </p:spPr>
        <p:txBody>
          <a:bodyPr vert="horz" wrap="square" lIns="0" tIns="43180" rIns="0" bIns="0" rtlCol="0">
            <a:spAutoFit/>
          </a:bodyPr>
          <a:lstStyle/>
          <a:p>
            <a:pPr marL="247650" marR="240029" algn="ctr">
              <a:lnSpc>
                <a:spcPct val="100000"/>
              </a:lnSpc>
              <a:spcBef>
                <a:spcPts val="340"/>
              </a:spcBef>
            </a:pPr>
            <a:r>
              <a:rPr sz="900" b="1" spc="-114" dirty="0" err="1">
                <a:latin typeface="Arial"/>
                <a:cs typeface="Arial"/>
              </a:rPr>
              <a:t>Родитель</a:t>
            </a:r>
            <a:r>
              <a:rPr sz="900" b="1" spc="-30" dirty="0">
                <a:latin typeface="Arial"/>
                <a:cs typeface="Arial"/>
              </a:rPr>
              <a:t> </a:t>
            </a:r>
            <a:r>
              <a:rPr lang="ru-RU" sz="900" b="1" spc="-75" dirty="0" smtClean="0">
                <a:latin typeface="Arial"/>
                <a:cs typeface="Arial"/>
              </a:rPr>
              <a:t>–</a:t>
            </a:r>
            <a:r>
              <a:rPr sz="900" b="1" spc="15" dirty="0" smtClean="0">
                <a:latin typeface="Arial"/>
                <a:cs typeface="Arial"/>
              </a:rPr>
              <a:t> </a:t>
            </a:r>
            <a:r>
              <a:rPr lang="ru-RU" sz="900" b="1" spc="-95" dirty="0" smtClean="0">
                <a:latin typeface="Arial"/>
                <a:cs typeface="Arial"/>
              </a:rPr>
              <a:t>Поликлиника</a:t>
            </a:r>
          </a:p>
          <a:p>
            <a:pPr marL="247650" marR="240029" algn="ctr">
              <a:lnSpc>
                <a:spcPct val="100000"/>
              </a:lnSpc>
              <a:spcBef>
                <a:spcPts val="340"/>
              </a:spcBef>
            </a:pPr>
            <a:r>
              <a:rPr sz="900" dirty="0" err="1" smtClean="0">
                <a:latin typeface="Franklin Gothic Medium"/>
                <a:cs typeface="Franklin Gothic Medium"/>
              </a:rPr>
              <a:t>Родитель</a:t>
            </a:r>
            <a:r>
              <a:rPr sz="900" spc="65" dirty="0" smtClean="0">
                <a:latin typeface="Franklin Gothic Medium"/>
                <a:cs typeface="Franklin Gothic Medium"/>
              </a:rPr>
              <a:t> </a:t>
            </a:r>
            <a:r>
              <a:rPr sz="900" spc="-10" dirty="0">
                <a:latin typeface="Franklin Gothic Medium"/>
                <a:cs typeface="Franklin Gothic Medium"/>
              </a:rPr>
              <a:t>собирает</a:t>
            </a:r>
            <a:endParaRPr sz="900" dirty="0">
              <a:latin typeface="Franklin Gothic Medium"/>
              <a:cs typeface="Franklin Gothic Medium"/>
            </a:endParaRPr>
          </a:p>
          <a:p>
            <a:pPr marL="114935" marR="107950" algn="ctr">
              <a:lnSpc>
                <a:spcPct val="100000"/>
              </a:lnSpc>
            </a:pPr>
            <a:r>
              <a:rPr sz="900" spc="-20" dirty="0">
                <a:latin typeface="Franklin Gothic Medium"/>
                <a:cs typeface="Franklin Gothic Medium"/>
              </a:rPr>
              <a:t>необходимые</a:t>
            </a:r>
            <a:r>
              <a:rPr sz="900" spc="5" dirty="0">
                <a:latin typeface="Franklin Gothic Medium"/>
                <a:cs typeface="Franklin Gothic Medium"/>
              </a:rPr>
              <a:t> </a:t>
            </a:r>
            <a:r>
              <a:rPr sz="900" spc="-25" dirty="0">
                <a:latin typeface="Franklin Gothic Medium"/>
                <a:cs typeface="Franklin Gothic Medium"/>
              </a:rPr>
              <a:t>документы,</a:t>
            </a:r>
            <a:r>
              <a:rPr sz="900" spc="-20" dirty="0">
                <a:latin typeface="Franklin Gothic Medium"/>
                <a:cs typeface="Franklin Gothic Medium"/>
              </a:rPr>
              <a:t> </a:t>
            </a:r>
            <a:r>
              <a:rPr sz="900" spc="-20" dirty="0" err="1">
                <a:latin typeface="Franklin Gothic Medium"/>
                <a:cs typeface="Franklin Gothic Medium"/>
              </a:rPr>
              <a:t>посещает</a:t>
            </a:r>
            <a:r>
              <a:rPr sz="900" spc="-40" dirty="0">
                <a:latin typeface="Franklin Gothic Medium"/>
                <a:cs typeface="Franklin Gothic Medium"/>
              </a:rPr>
              <a:t> </a:t>
            </a:r>
            <a:r>
              <a:rPr sz="900" spc="-10" dirty="0" err="1" smtClean="0">
                <a:latin typeface="Franklin Gothic Medium"/>
                <a:cs typeface="Franklin Gothic Medium"/>
              </a:rPr>
              <a:t>больницу</a:t>
            </a:r>
            <a:r>
              <a:rPr sz="900" spc="-15" dirty="0" smtClean="0">
                <a:latin typeface="Franklin Gothic Medium"/>
                <a:cs typeface="Franklin Gothic Medium"/>
              </a:rPr>
              <a:t> </a:t>
            </a:r>
            <a:r>
              <a:rPr sz="900" spc="-50" dirty="0">
                <a:latin typeface="Franklin Gothic Medium"/>
                <a:cs typeface="Franklin Gothic Medium"/>
              </a:rPr>
              <a:t>и</a:t>
            </a:r>
            <a:endParaRPr sz="900" dirty="0">
              <a:latin typeface="Franklin Gothic Medium"/>
              <a:cs typeface="Franklin Gothic Medium"/>
            </a:endParaRPr>
          </a:p>
          <a:p>
            <a:pPr marL="166370" marR="158750" algn="ctr">
              <a:lnSpc>
                <a:spcPct val="100000"/>
              </a:lnSpc>
            </a:pPr>
            <a:r>
              <a:rPr sz="900" spc="-20" dirty="0">
                <a:latin typeface="Franklin Gothic Medium"/>
                <a:cs typeface="Franklin Gothic Medium"/>
              </a:rPr>
              <a:t>проходит</a:t>
            </a:r>
            <a:r>
              <a:rPr sz="900" spc="-5" dirty="0">
                <a:latin typeface="Franklin Gothic Medium"/>
                <a:cs typeface="Franklin Gothic Medium"/>
              </a:rPr>
              <a:t> </a:t>
            </a:r>
            <a:r>
              <a:rPr sz="900" spc="-25" dirty="0">
                <a:latin typeface="Franklin Gothic Medium"/>
                <a:cs typeface="Franklin Gothic Medium"/>
              </a:rPr>
              <a:t>комиссию</a:t>
            </a:r>
            <a:r>
              <a:rPr sz="900" spc="25" dirty="0">
                <a:latin typeface="Franklin Gothic Medium"/>
                <a:cs typeface="Franklin Gothic Medium"/>
              </a:rPr>
              <a:t> </a:t>
            </a:r>
            <a:r>
              <a:rPr sz="900" spc="-25" dirty="0">
                <a:latin typeface="Franklin Gothic Medium"/>
                <a:cs typeface="Franklin Gothic Medium"/>
              </a:rPr>
              <a:t>для</a:t>
            </a:r>
            <a:r>
              <a:rPr sz="900" spc="-20" dirty="0">
                <a:latin typeface="Franklin Gothic Medium"/>
                <a:cs typeface="Franklin Gothic Medium"/>
              </a:rPr>
              <a:t> поступления</a:t>
            </a:r>
            <a:r>
              <a:rPr sz="900" spc="10" dirty="0">
                <a:latin typeface="Franklin Gothic Medium"/>
                <a:cs typeface="Franklin Gothic Medium"/>
              </a:rPr>
              <a:t> </a:t>
            </a:r>
            <a:r>
              <a:rPr sz="900" dirty="0">
                <a:latin typeface="Franklin Gothic Medium"/>
                <a:cs typeface="Franklin Gothic Medium"/>
              </a:rPr>
              <a:t>в</a:t>
            </a:r>
            <a:r>
              <a:rPr sz="900" spc="15" dirty="0">
                <a:latin typeface="Franklin Gothic Medium"/>
                <a:cs typeface="Franklin Gothic Medium"/>
              </a:rPr>
              <a:t> </a:t>
            </a:r>
            <a:r>
              <a:rPr sz="900" spc="-25" dirty="0">
                <a:latin typeface="Franklin Gothic Medium"/>
                <a:cs typeface="Franklin Gothic Medium"/>
              </a:rPr>
              <a:t>ДОУ</a:t>
            </a:r>
            <a:endParaRPr sz="900" dirty="0">
              <a:latin typeface="Franklin Gothic Medium"/>
              <a:cs typeface="Franklin Gothic Medium"/>
            </a:endParaRPr>
          </a:p>
          <a:p>
            <a:pPr algn="ctr">
              <a:lnSpc>
                <a:spcPct val="100000"/>
              </a:lnSpc>
            </a:pPr>
            <a:r>
              <a:rPr sz="900" b="1" dirty="0">
                <a:latin typeface="Arial"/>
                <a:cs typeface="Arial"/>
              </a:rPr>
              <a:t>120-</a:t>
            </a:r>
            <a:r>
              <a:rPr sz="900" b="1" spc="-10" dirty="0">
                <a:latin typeface="Arial"/>
                <a:cs typeface="Arial"/>
              </a:rPr>
              <a:t>240-</a:t>
            </a:r>
            <a:r>
              <a:rPr sz="900" b="1" spc="-15" dirty="0">
                <a:latin typeface="Arial"/>
                <a:cs typeface="Arial"/>
              </a:rPr>
              <a:t> </a:t>
            </a:r>
            <a:r>
              <a:rPr sz="900" b="1" spc="-25" dirty="0">
                <a:latin typeface="Arial"/>
                <a:cs typeface="Arial"/>
              </a:rPr>
              <a:t>мин</a:t>
            </a:r>
            <a:endParaRPr sz="900" dirty="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6488176" y="2201926"/>
            <a:ext cx="240029" cy="509905"/>
            <a:chOff x="6488176" y="2201926"/>
            <a:chExt cx="240029" cy="509905"/>
          </a:xfrm>
        </p:grpSpPr>
        <p:sp>
          <p:nvSpPr>
            <p:cNvPr id="6" name="object 6"/>
            <p:cNvSpPr/>
            <p:nvPr/>
          </p:nvSpPr>
          <p:spPr>
            <a:xfrm>
              <a:off x="6500876" y="2214626"/>
              <a:ext cx="214629" cy="484505"/>
            </a:xfrm>
            <a:custGeom>
              <a:avLst/>
              <a:gdLst/>
              <a:ahLst/>
              <a:cxnLst/>
              <a:rect l="l" t="t" r="r" b="b"/>
              <a:pathLst>
                <a:path w="214629" h="484505">
                  <a:moveTo>
                    <a:pt x="107060" y="0"/>
                  </a:moveTo>
                  <a:lnTo>
                    <a:pt x="107060" y="121031"/>
                  </a:lnTo>
                  <a:lnTo>
                    <a:pt x="0" y="121031"/>
                  </a:lnTo>
                  <a:lnTo>
                    <a:pt x="0" y="363093"/>
                  </a:lnTo>
                  <a:lnTo>
                    <a:pt x="107060" y="363093"/>
                  </a:lnTo>
                  <a:lnTo>
                    <a:pt x="107060" y="484124"/>
                  </a:lnTo>
                  <a:lnTo>
                    <a:pt x="214249" y="242062"/>
                  </a:lnTo>
                  <a:lnTo>
                    <a:pt x="107060" y="0"/>
                  </a:lnTo>
                  <a:close/>
                </a:path>
              </a:pathLst>
            </a:custGeom>
            <a:solidFill>
              <a:srgbClr val="2CA1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500876" y="2214626"/>
              <a:ext cx="214629" cy="484505"/>
            </a:xfrm>
            <a:custGeom>
              <a:avLst/>
              <a:gdLst/>
              <a:ahLst/>
              <a:cxnLst/>
              <a:rect l="l" t="t" r="r" b="b"/>
              <a:pathLst>
                <a:path w="214629" h="484505">
                  <a:moveTo>
                    <a:pt x="0" y="121031"/>
                  </a:moveTo>
                  <a:lnTo>
                    <a:pt x="107060" y="121031"/>
                  </a:lnTo>
                  <a:lnTo>
                    <a:pt x="107060" y="0"/>
                  </a:lnTo>
                  <a:lnTo>
                    <a:pt x="214249" y="242062"/>
                  </a:lnTo>
                  <a:lnTo>
                    <a:pt x="107060" y="484124"/>
                  </a:lnTo>
                  <a:lnTo>
                    <a:pt x="107060" y="363093"/>
                  </a:lnTo>
                  <a:lnTo>
                    <a:pt x="0" y="363093"/>
                  </a:lnTo>
                  <a:lnTo>
                    <a:pt x="0" y="121031"/>
                  </a:lnTo>
                  <a:close/>
                </a:path>
              </a:pathLst>
            </a:custGeom>
            <a:ln w="25400">
              <a:solidFill>
                <a:srgbClr val="1E768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2559050" y="2201926"/>
            <a:ext cx="240029" cy="509905"/>
            <a:chOff x="2559050" y="2201926"/>
            <a:chExt cx="240029" cy="509905"/>
          </a:xfrm>
        </p:grpSpPr>
        <p:sp>
          <p:nvSpPr>
            <p:cNvPr id="9" name="object 9"/>
            <p:cNvSpPr/>
            <p:nvPr/>
          </p:nvSpPr>
          <p:spPr>
            <a:xfrm>
              <a:off x="2571750" y="2214626"/>
              <a:ext cx="214629" cy="484505"/>
            </a:xfrm>
            <a:custGeom>
              <a:avLst/>
              <a:gdLst/>
              <a:ahLst/>
              <a:cxnLst/>
              <a:rect l="l" t="t" r="r" b="b"/>
              <a:pathLst>
                <a:path w="214630" h="484505">
                  <a:moveTo>
                    <a:pt x="107187" y="0"/>
                  </a:moveTo>
                  <a:lnTo>
                    <a:pt x="107187" y="121031"/>
                  </a:lnTo>
                  <a:lnTo>
                    <a:pt x="0" y="121031"/>
                  </a:lnTo>
                  <a:lnTo>
                    <a:pt x="0" y="363093"/>
                  </a:lnTo>
                  <a:lnTo>
                    <a:pt x="107187" y="363093"/>
                  </a:lnTo>
                  <a:lnTo>
                    <a:pt x="107187" y="484124"/>
                  </a:lnTo>
                  <a:lnTo>
                    <a:pt x="214375" y="242062"/>
                  </a:lnTo>
                  <a:lnTo>
                    <a:pt x="107187" y="0"/>
                  </a:lnTo>
                  <a:close/>
                </a:path>
              </a:pathLst>
            </a:custGeom>
            <a:solidFill>
              <a:srgbClr val="2CA1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571750" y="2214626"/>
              <a:ext cx="214629" cy="484505"/>
            </a:xfrm>
            <a:custGeom>
              <a:avLst/>
              <a:gdLst/>
              <a:ahLst/>
              <a:cxnLst/>
              <a:rect l="l" t="t" r="r" b="b"/>
              <a:pathLst>
                <a:path w="214630" h="484505">
                  <a:moveTo>
                    <a:pt x="0" y="121031"/>
                  </a:moveTo>
                  <a:lnTo>
                    <a:pt x="107187" y="121031"/>
                  </a:lnTo>
                  <a:lnTo>
                    <a:pt x="107187" y="0"/>
                  </a:lnTo>
                  <a:lnTo>
                    <a:pt x="214375" y="242062"/>
                  </a:lnTo>
                  <a:lnTo>
                    <a:pt x="107187" y="484124"/>
                  </a:lnTo>
                  <a:lnTo>
                    <a:pt x="107187" y="363093"/>
                  </a:lnTo>
                  <a:lnTo>
                    <a:pt x="0" y="363093"/>
                  </a:lnTo>
                  <a:lnTo>
                    <a:pt x="0" y="121031"/>
                  </a:lnTo>
                  <a:close/>
                </a:path>
              </a:pathLst>
            </a:custGeom>
            <a:ln w="25400">
              <a:solidFill>
                <a:srgbClr val="1E768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2916301" y="1987550"/>
            <a:ext cx="1322705" cy="1104900"/>
            <a:chOff x="2916301" y="1987550"/>
            <a:chExt cx="1322705" cy="1104900"/>
          </a:xfrm>
        </p:grpSpPr>
        <p:sp>
          <p:nvSpPr>
            <p:cNvPr id="12" name="object 12"/>
            <p:cNvSpPr/>
            <p:nvPr/>
          </p:nvSpPr>
          <p:spPr>
            <a:xfrm>
              <a:off x="2929001" y="2000250"/>
              <a:ext cx="1297305" cy="1079500"/>
            </a:xfrm>
            <a:custGeom>
              <a:avLst/>
              <a:gdLst/>
              <a:ahLst/>
              <a:cxnLst/>
              <a:rect l="l" t="t" r="r" b="b"/>
              <a:pathLst>
                <a:path w="1297304" h="1079500">
                  <a:moveTo>
                    <a:pt x="1296924" y="0"/>
                  </a:moveTo>
                  <a:lnTo>
                    <a:pt x="0" y="0"/>
                  </a:lnTo>
                  <a:lnTo>
                    <a:pt x="0" y="1079500"/>
                  </a:lnTo>
                  <a:lnTo>
                    <a:pt x="1296924" y="1079500"/>
                  </a:lnTo>
                  <a:lnTo>
                    <a:pt x="1296924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929001" y="2000250"/>
              <a:ext cx="1297305" cy="1079500"/>
            </a:xfrm>
            <a:custGeom>
              <a:avLst/>
              <a:gdLst/>
              <a:ahLst/>
              <a:cxnLst/>
              <a:rect l="l" t="t" r="r" b="b"/>
              <a:pathLst>
                <a:path w="1297304" h="1079500">
                  <a:moveTo>
                    <a:pt x="0" y="1079500"/>
                  </a:moveTo>
                  <a:lnTo>
                    <a:pt x="1296924" y="1079500"/>
                  </a:lnTo>
                  <a:lnTo>
                    <a:pt x="1296924" y="0"/>
                  </a:lnTo>
                  <a:lnTo>
                    <a:pt x="0" y="0"/>
                  </a:lnTo>
                  <a:lnTo>
                    <a:pt x="0" y="1079500"/>
                  </a:lnTo>
                  <a:close/>
                </a:path>
              </a:pathLst>
            </a:custGeom>
            <a:ln w="25399">
              <a:solidFill>
                <a:srgbClr val="1E768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3071748" y="2030729"/>
            <a:ext cx="102552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indent="-1905" algn="ctr">
              <a:lnSpc>
                <a:spcPct val="100000"/>
              </a:lnSpc>
              <a:spcBef>
                <a:spcPts val="100"/>
              </a:spcBef>
            </a:pPr>
            <a:r>
              <a:rPr sz="900" b="1" spc="-114" dirty="0">
                <a:latin typeface="Arial"/>
                <a:cs typeface="Arial"/>
              </a:rPr>
              <a:t>Родитель</a:t>
            </a:r>
            <a:r>
              <a:rPr sz="900" b="1" spc="-20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–</a:t>
            </a:r>
            <a:r>
              <a:rPr sz="900" b="1" spc="25" dirty="0">
                <a:latin typeface="Arial"/>
                <a:cs typeface="Arial"/>
              </a:rPr>
              <a:t> </a:t>
            </a:r>
            <a:r>
              <a:rPr sz="900" b="1" spc="-25" dirty="0">
                <a:latin typeface="Arial"/>
                <a:cs typeface="Arial"/>
              </a:rPr>
              <a:t>ДОУ </a:t>
            </a:r>
            <a:r>
              <a:rPr sz="900" spc="-20" dirty="0">
                <a:latin typeface="Franklin Gothic Medium"/>
                <a:cs typeface="Franklin Gothic Medium"/>
              </a:rPr>
              <a:t>Родитель </a:t>
            </a:r>
            <a:r>
              <a:rPr sz="900" spc="-10" dirty="0">
                <a:latin typeface="Franklin Gothic Medium"/>
                <a:cs typeface="Franklin Gothic Medium"/>
              </a:rPr>
              <a:t>приносит</a:t>
            </a:r>
            <a:r>
              <a:rPr sz="900" spc="-25" dirty="0">
                <a:latin typeface="Franklin Gothic Medium"/>
                <a:cs typeface="Franklin Gothic Medium"/>
              </a:rPr>
              <a:t> </a:t>
            </a:r>
            <a:r>
              <a:rPr sz="900" spc="-50" dirty="0">
                <a:latin typeface="Franklin Gothic Medium"/>
                <a:cs typeface="Franklin Gothic Medium"/>
              </a:rPr>
              <a:t>в</a:t>
            </a:r>
            <a:r>
              <a:rPr sz="900" spc="-20" dirty="0">
                <a:latin typeface="Franklin Gothic Medium"/>
                <a:cs typeface="Franklin Gothic Medium"/>
              </a:rPr>
              <a:t> детский</a:t>
            </a:r>
            <a:r>
              <a:rPr sz="900" spc="-15" dirty="0">
                <a:latin typeface="Franklin Gothic Medium"/>
                <a:cs typeface="Franklin Gothic Medium"/>
              </a:rPr>
              <a:t> </a:t>
            </a:r>
            <a:r>
              <a:rPr sz="900" dirty="0">
                <a:latin typeface="Franklin Gothic Medium"/>
                <a:cs typeface="Franklin Gothic Medium"/>
              </a:rPr>
              <a:t>сад</a:t>
            </a:r>
            <a:r>
              <a:rPr sz="900" spc="-15" dirty="0">
                <a:latin typeface="Franklin Gothic Medium"/>
                <a:cs typeface="Franklin Gothic Medium"/>
              </a:rPr>
              <a:t> </a:t>
            </a:r>
            <a:r>
              <a:rPr sz="900" spc="-25" dirty="0">
                <a:latin typeface="Franklin Gothic Medium"/>
                <a:cs typeface="Franklin Gothic Medium"/>
              </a:rPr>
              <a:t>все</a:t>
            </a:r>
            <a:endParaRPr sz="900">
              <a:latin typeface="Franklin Gothic Medium"/>
              <a:cs typeface="Franklin Gothic Medium"/>
            </a:endParaRPr>
          </a:p>
          <a:p>
            <a:pPr marR="6985" algn="ctr">
              <a:lnSpc>
                <a:spcPct val="100000"/>
              </a:lnSpc>
            </a:pPr>
            <a:r>
              <a:rPr sz="900" spc="-10" dirty="0">
                <a:latin typeface="Franklin Gothic Medium"/>
                <a:cs typeface="Franklin Gothic Medium"/>
              </a:rPr>
              <a:t>необходимые</a:t>
            </a:r>
            <a:endParaRPr sz="900">
              <a:latin typeface="Franklin Gothic Medium"/>
              <a:cs typeface="Franklin Gothic Medium"/>
            </a:endParaRPr>
          </a:p>
          <a:p>
            <a:pPr marR="7620" algn="ctr">
              <a:lnSpc>
                <a:spcPct val="100000"/>
              </a:lnSpc>
            </a:pPr>
            <a:r>
              <a:rPr sz="900" spc="-25" dirty="0">
                <a:latin typeface="Franklin Gothic Medium"/>
                <a:cs typeface="Franklin Gothic Medium"/>
              </a:rPr>
              <a:t>документы</a:t>
            </a:r>
            <a:r>
              <a:rPr sz="900" spc="25" dirty="0">
                <a:latin typeface="Franklin Gothic Medium"/>
                <a:cs typeface="Franklin Gothic Medium"/>
              </a:rPr>
              <a:t> </a:t>
            </a:r>
            <a:r>
              <a:rPr sz="900" spc="-10" dirty="0">
                <a:latin typeface="Franklin Gothic Medium"/>
                <a:cs typeface="Franklin Gothic Medium"/>
              </a:rPr>
              <a:t>(путевка,</a:t>
            </a:r>
            <a:endParaRPr sz="900">
              <a:latin typeface="Franklin Gothic Medium"/>
              <a:cs typeface="Franklin Gothic Medium"/>
            </a:endParaRPr>
          </a:p>
          <a:p>
            <a:pPr marR="7620" algn="ctr">
              <a:lnSpc>
                <a:spcPct val="100000"/>
              </a:lnSpc>
            </a:pPr>
            <a:r>
              <a:rPr sz="900" dirty="0">
                <a:latin typeface="Franklin Gothic Medium"/>
                <a:cs typeface="Franklin Gothic Medium"/>
              </a:rPr>
              <a:t>мед.</a:t>
            </a:r>
            <a:r>
              <a:rPr sz="900" spc="-35" dirty="0">
                <a:latin typeface="Franklin Gothic Medium"/>
                <a:cs typeface="Franklin Gothic Medium"/>
              </a:rPr>
              <a:t> </a:t>
            </a:r>
            <a:r>
              <a:rPr sz="900" spc="-10" dirty="0">
                <a:latin typeface="Franklin Gothic Medium"/>
                <a:cs typeface="Franklin Gothic Medium"/>
              </a:rPr>
              <a:t>заключение)</a:t>
            </a:r>
            <a:endParaRPr sz="900">
              <a:latin typeface="Franklin Gothic Medium"/>
              <a:cs typeface="Franklin Gothic Medium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26840" y="2853944"/>
            <a:ext cx="31178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Arial"/>
                <a:cs typeface="Arial"/>
              </a:rPr>
              <a:t>5</a:t>
            </a:r>
            <a:r>
              <a:rPr sz="900" b="1" spc="-10" dirty="0">
                <a:latin typeface="Arial"/>
                <a:cs typeface="Arial"/>
              </a:rPr>
              <a:t> </a:t>
            </a:r>
            <a:r>
              <a:rPr sz="900" b="1" spc="-35" dirty="0">
                <a:latin typeface="Arial"/>
                <a:cs typeface="Arial"/>
              </a:rPr>
              <a:t>мин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4702175" y="1916176"/>
            <a:ext cx="1681480" cy="1025525"/>
            <a:chOff x="4702175" y="1916176"/>
            <a:chExt cx="1681480" cy="1025525"/>
          </a:xfrm>
        </p:grpSpPr>
        <p:sp>
          <p:nvSpPr>
            <p:cNvPr id="17" name="object 17"/>
            <p:cNvSpPr/>
            <p:nvPr/>
          </p:nvSpPr>
          <p:spPr>
            <a:xfrm>
              <a:off x="4714875" y="1928876"/>
              <a:ext cx="1656080" cy="1000125"/>
            </a:xfrm>
            <a:custGeom>
              <a:avLst/>
              <a:gdLst/>
              <a:ahLst/>
              <a:cxnLst/>
              <a:rect l="l" t="t" r="r" b="b"/>
              <a:pathLst>
                <a:path w="1656079" h="1000125">
                  <a:moveTo>
                    <a:pt x="1655826" y="0"/>
                  </a:moveTo>
                  <a:lnTo>
                    <a:pt x="0" y="0"/>
                  </a:lnTo>
                  <a:lnTo>
                    <a:pt x="0" y="1000125"/>
                  </a:lnTo>
                  <a:lnTo>
                    <a:pt x="1655826" y="1000125"/>
                  </a:lnTo>
                  <a:lnTo>
                    <a:pt x="1655826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714875" y="1928876"/>
              <a:ext cx="1656080" cy="1000125"/>
            </a:xfrm>
            <a:custGeom>
              <a:avLst/>
              <a:gdLst/>
              <a:ahLst/>
              <a:cxnLst/>
              <a:rect l="l" t="t" r="r" b="b"/>
              <a:pathLst>
                <a:path w="1656079" h="1000125">
                  <a:moveTo>
                    <a:pt x="0" y="1000125"/>
                  </a:moveTo>
                  <a:lnTo>
                    <a:pt x="1655826" y="1000125"/>
                  </a:lnTo>
                  <a:lnTo>
                    <a:pt x="1655826" y="0"/>
                  </a:lnTo>
                  <a:lnTo>
                    <a:pt x="0" y="0"/>
                  </a:lnTo>
                  <a:lnTo>
                    <a:pt x="0" y="1000125"/>
                  </a:lnTo>
                  <a:close/>
                </a:path>
              </a:pathLst>
            </a:custGeom>
            <a:ln w="25400">
              <a:solidFill>
                <a:srgbClr val="1E768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4938140" y="1959355"/>
            <a:ext cx="12103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270" algn="ctr">
              <a:lnSpc>
                <a:spcPct val="100000"/>
              </a:lnSpc>
              <a:spcBef>
                <a:spcPts val="100"/>
              </a:spcBef>
            </a:pPr>
            <a:r>
              <a:rPr sz="900" b="1" spc="-110" dirty="0">
                <a:latin typeface="Arial"/>
                <a:cs typeface="Arial"/>
              </a:rPr>
              <a:t>Родитель-</a:t>
            </a:r>
            <a:r>
              <a:rPr sz="900" b="1" spc="-10" dirty="0">
                <a:latin typeface="Arial"/>
                <a:cs typeface="Arial"/>
              </a:rPr>
              <a:t>медсестра </a:t>
            </a:r>
            <a:r>
              <a:rPr sz="900" spc="-20" dirty="0">
                <a:latin typeface="Franklin Gothic Medium"/>
                <a:cs typeface="Franklin Gothic Medium"/>
              </a:rPr>
              <a:t>Родитель</a:t>
            </a:r>
            <a:r>
              <a:rPr sz="900" dirty="0">
                <a:latin typeface="Franklin Gothic Medium"/>
                <a:cs typeface="Franklin Gothic Medium"/>
              </a:rPr>
              <a:t> </a:t>
            </a:r>
            <a:r>
              <a:rPr sz="900" spc="-10" dirty="0">
                <a:latin typeface="Franklin Gothic Medium"/>
                <a:cs typeface="Franklin Gothic Medium"/>
              </a:rPr>
              <a:t>предоставляет документы</a:t>
            </a:r>
            <a:r>
              <a:rPr sz="900" spc="105" dirty="0">
                <a:latin typeface="Franklin Gothic Medium"/>
                <a:cs typeface="Franklin Gothic Medium"/>
              </a:rPr>
              <a:t> </a:t>
            </a:r>
            <a:r>
              <a:rPr sz="900" spc="-10" dirty="0">
                <a:latin typeface="Franklin Gothic Medium"/>
                <a:cs typeface="Franklin Gothic Medium"/>
              </a:rPr>
              <a:t>медсестре</a:t>
            </a:r>
            <a:r>
              <a:rPr sz="900" spc="500" dirty="0">
                <a:latin typeface="Franklin Gothic Medium"/>
                <a:cs typeface="Franklin Gothic Medium"/>
              </a:rPr>
              <a:t> </a:t>
            </a:r>
            <a:r>
              <a:rPr sz="900" b="1" dirty="0">
                <a:latin typeface="Arial"/>
                <a:cs typeface="Arial"/>
              </a:rPr>
              <a:t>5</a:t>
            </a:r>
            <a:r>
              <a:rPr sz="900" b="1" spc="-10" dirty="0">
                <a:latin typeface="Arial"/>
                <a:cs typeface="Arial"/>
              </a:rPr>
              <a:t> </a:t>
            </a:r>
            <a:r>
              <a:rPr sz="900" b="1" spc="-25" dirty="0">
                <a:latin typeface="Arial"/>
                <a:cs typeface="Arial"/>
              </a:rPr>
              <a:t>мин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1773301" y="3773423"/>
            <a:ext cx="311150" cy="509905"/>
            <a:chOff x="1773301" y="3773423"/>
            <a:chExt cx="311150" cy="509905"/>
          </a:xfrm>
        </p:grpSpPr>
        <p:sp>
          <p:nvSpPr>
            <p:cNvPr id="21" name="object 21"/>
            <p:cNvSpPr/>
            <p:nvPr/>
          </p:nvSpPr>
          <p:spPr>
            <a:xfrm>
              <a:off x="1786001" y="3786123"/>
              <a:ext cx="285750" cy="484505"/>
            </a:xfrm>
            <a:custGeom>
              <a:avLst/>
              <a:gdLst/>
              <a:ahLst/>
              <a:cxnLst/>
              <a:rect l="l" t="t" r="r" b="b"/>
              <a:pathLst>
                <a:path w="285750" h="484504">
                  <a:moveTo>
                    <a:pt x="142875" y="0"/>
                  </a:moveTo>
                  <a:lnTo>
                    <a:pt x="142875" y="121157"/>
                  </a:lnTo>
                  <a:lnTo>
                    <a:pt x="0" y="121157"/>
                  </a:lnTo>
                  <a:lnTo>
                    <a:pt x="0" y="363219"/>
                  </a:lnTo>
                  <a:lnTo>
                    <a:pt x="142875" y="363219"/>
                  </a:lnTo>
                  <a:lnTo>
                    <a:pt x="142875" y="484250"/>
                  </a:lnTo>
                  <a:lnTo>
                    <a:pt x="285750" y="242188"/>
                  </a:lnTo>
                  <a:lnTo>
                    <a:pt x="142875" y="0"/>
                  </a:lnTo>
                  <a:close/>
                </a:path>
              </a:pathLst>
            </a:custGeom>
            <a:solidFill>
              <a:srgbClr val="2CA1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86001" y="3786123"/>
              <a:ext cx="285750" cy="484505"/>
            </a:xfrm>
            <a:custGeom>
              <a:avLst/>
              <a:gdLst/>
              <a:ahLst/>
              <a:cxnLst/>
              <a:rect l="l" t="t" r="r" b="b"/>
              <a:pathLst>
                <a:path w="285750" h="484504">
                  <a:moveTo>
                    <a:pt x="0" y="121157"/>
                  </a:moveTo>
                  <a:lnTo>
                    <a:pt x="142875" y="121157"/>
                  </a:lnTo>
                  <a:lnTo>
                    <a:pt x="142875" y="0"/>
                  </a:lnTo>
                  <a:lnTo>
                    <a:pt x="285750" y="242188"/>
                  </a:lnTo>
                  <a:lnTo>
                    <a:pt x="142875" y="484250"/>
                  </a:lnTo>
                  <a:lnTo>
                    <a:pt x="142875" y="363219"/>
                  </a:lnTo>
                  <a:lnTo>
                    <a:pt x="0" y="363219"/>
                  </a:lnTo>
                  <a:lnTo>
                    <a:pt x="0" y="121157"/>
                  </a:lnTo>
                  <a:close/>
                </a:path>
              </a:pathLst>
            </a:custGeom>
            <a:ln w="25400">
              <a:solidFill>
                <a:srgbClr val="1E768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3" name="object 23"/>
          <p:cNvGrpSpPr/>
          <p:nvPr/>
        </p:nvGrpSpPr>
        <p:grpSpPr>
          <a:xfrm>
            <a:off x="6773926" y="1916112"/>
            <a:ext cx="1954530" cy="1097280"/>
            <a:chOff x="6773926" y="1916112"/>
            <a:chExt cx="1954530" cy="1097280"/>
          </a:xfrm>
        </p:grpSpPr>
        <p:sp>
          <p:nvSpPr>
            <p:cNvPr id="24" name="object 24"/>
            <p:cNvSpPr/>
            <p:nvPr/>
          </p:nvSpPr>
          <p:spPr>
            <a:xfrm>
              <a:off x="6786626" y="1928812"/>
              <a:ext cx="1929130" cy="1071880"/>
            </a:xfrm>
            <a:custGeom>
              <a:avLst/>
              <a:gdLst/>
              <a:ahLst/>
              <a:cxnLst/>
              <a:rect l="l" t="t" r="r" b="b"/>
              <a:pathLst>
                <a:path w="1929129" h="1071880">
                  <a:moveTo>
                    <a:pt x="1928749" y="0"/>
                  </a:moveTo>
                  <a:lnTo>
                    <a:pt x="0" y="0"/>
                  </a:lnTo>
                  <a:lnTo>
                    <a:pt x="0" y="1071562"/>
                  </a:lnTo>
                  <a:lnTo>
                    <a:pt x="1928749" y="1071562"/>
                  </a:lnTo>
                  <a:lnTo>
                    <a:pt x="1928749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786626" y="1928812"/>
              <a:ext cx="1929130" cy="1071880"/>
            </a:xfrm>
            <a:custGeom>
              <a:avLst/>
              <a:gdLst/>
              <a:ahLst/>
              <a:cxnLst/>
              <a:rect l="l" t="t" r="r" b="b"/>
              <a:pathLst>
                <a:path w="1929129" h="1071880">
                  <a:moveTo>
                    <a:pt x="0" y="1071562"/>
                  </a:moveTo>
                  <a:lnTo>
                    <a:pt x="1928749" y="1071562"/>
                  </a:lnTo>
                  <a:lnTo>
                    <a:pt x="1928749" y="0"/>
                  </a:lnTo>
                  <a:lnTo>
                    <a:pt x="0" y="0"/>
                  </a:lnTo>
                  <a:lnTo>
                    <a:pt x="0" y="1071562"/>
                  </a:lnTo>
                  <a:close/>
                </a:path>
              </a:pathLst>
            </a:custGeom>
            <a:ln w="25400">
              <a:solidFill>
                <a:srgbClr val="1E768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6924802" y="1959355"/>
            <a:ext cx="165290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8105" marR="70485" indent="129539">
              <a:lnSpc>
                <a:spcPct val="100000"/>
              </a:lnSpc>
              <a:spcBef>
                <a:spcPts val="100"/>
              </a:spcBef>
            </a:pPr>
            <a:r>
              <a:rPr sz="900" b="1" spc="-100" dirty="0">
                <a:latin typeface="Arial"/>
                <a:cs typeface="Arial"/>
              </a:rPr>
              <a:t>Сотрудник</a:t>
            </a:r>
            <a:r>
              <a:rPr sz="900" b="1" spc="-15" dirty="0">
                <a:latin typeface="Arial"/>
                <a:cs typeface="Arial"/>
              </a:rPr>
              <a:t> </a:t>
            </a:r>
            <a:r>
              <a:rPr sz="900" b="1" spc="-100" dirty="0">
                <a:latin typeface="Arial"/>
                <a:cs typeface="Arial"/>
              </a:rPr>
              <a:t>ДОУ-</a:t>
            </a:r>
            <a:r>
              <a:rPr sz="900" b="1" dirty="0">
                <a:latin typeface="Arial"/>
                <a:cs typeface="Arial"/>
              </a:rPr>
              <a:t> </a:t>
            </a:r>
            <a:r>
              <a:rPr sz="900" b="1" spc="-10" dirty="0">
                <a:latin typeface="Arial"/>
                <a:cs typeface="Arial"/>
              </a:rPr>
              <a:t>Родитель </a:t>
            </a:r>
            <a:r>
              <a:rPr sz="900" spc="-20" dirty="0">
                <a:latin typeface="Franklin Gothic Medium"/>
                <a:cs typeface="Franklin Gothic Medium"/>
              </a:rPr>
              <a:t>Прием</a:t>
            </a:r>
            <a:r>
              <a:rPr sz="900" dirty="0">
                <a:latin typeface="Franklin Gothic Medium"/>
                <a:cs typeface="Franklin Gothic Medium"/>
              </a:rPr>
              <a:t> </a:t>
            </a:r>
            <a:r>
              <a:rPr sz="900" spc="-20" dirty="0">
                <a:latin typeface="Franklin Gothic Medium"/>
                <a:cs typeface="Franklin Gothic Medium"/>
              </a:rPr>
              <a:t>документов,</a:t>
            </a:r>
            <a:r>
              <a:rPr sz="900" spc="45" dirty="0">
                <a:latin typeface="Franklin Gothic Medium"/>
                <a:cs typeface="Franklin Gothic Medium"/>
              </a:rPr>
              <a:t> </a:t>
            </a:r>
            <a:r>
              <a:rPr sz="900" spc="-10" dirty="0">
                <a:latin typeface="Franklin Gothic Medium"/>
                <a:cs typeface="Franklin Gothic Medium"/>
              </a:rPr>
              <a:t>родитель </a:t>
            </a:r>
            <a:r>
              <a:rPr sz="900" spc="-20" dirty="0">
                <a:latin typeface="Franklin Gothic Medium"/>
                <a:cs typeface="Franklin Gothic Medium"/>
              </a:rPr>
              <a:t>пишет</a:t>
            </a:r>
            <a:r>
              <a:rPr sz="900" spc="-35" dirty="0">
                <a:latin typeface="Franklin Gothic Medium"/>
                <a:cs typeface="Franklin Gothic Medium"/>
              </a:rPr>
              <a:t> </a:t>
            </a:r>
            <a:r>
              <a:rPr sz="900" spc="-10" dirty="0">
                <a:latin typeface="Franklin Gothic Medium"/>
                <a:cs typeface="Franklin Gothic Medium"/>
              </a:rPr>
              <a:t>заявление,</a:t>
            </a:r>
            <a:r>
              <a:rPr sz="900" spc="-30" dirty="0">
                <a:latin typeface="Franklin Gothic Medium"/>
                <a:cs typeface="Franklin Gothic Medium"/>
              </a:rPr>
              <a:t> </a:t>
            </a:r>
            <a:r>
              <a:rPr sz="900" spc="-10" dirty="0">
                <a:latin typeface="Franklin Gothic Medium"/>
                <a:cs typeface="Franklin Gothic Medium"/>
              </a:rPr>
              <a:t>согласие</a:t>
            </a:r>
            <a:r>
              <a:rPr sz="900" spc="-30" dirty="0">
                <a:latin typeface="Franklin Gothic Medium"/>
                <a:cs typeface="Franklin Gothic Medium"/>
              </a:rPr>
              <a:t> </a:t>
            </a:r>
            <a:r>
              <a:rPr sz="900" spc="-25" dirty="0">
                <a:latin typeface="Franklin Gothic Medium"/>
                <a:cs typeface="Franklin Gothic Medium"/>
              </a:rPr>
              <a:t>на</a:t>
            </a:r>
            <a:endParaRPr sz="900">
              <a:latin typeface="Franklin Gothic Medium"/>
              <a:cs typeface="Franklin Gothic Medium"/>
            </a:endParaRPr>
          </a:p>
          <a:p>
            <a:pPr marL="137160" marR="5080" indent="-125095">
              <a:lnSpc>
                <a:spcPct val="100000"/>
              </a:lnSpc>
            </a:pPr>
            <a:r>
              <a:rPr sz="900" spc="-20" dirty="0">
                <a:latin typeface="Franklin Gothic Medium"/>
                <a:cs typeface="Franklin Gothic Medium"/>
              </a:rPr>
              <a:t>обработку</a:t>
            </a:r>
            <a:r>
              <a:rPr sz="900" spc="10" dirty="0">
                <a:latin typeface="Franklin Gothic Medium"/>
                <a:cs typeface="Franklin Gothic Medium"/>
              </a:rPr>
              <a:t> </a:t>
            </a:r>
            <a:r>
              <a:rPr sz="900" spc="-20" dirty="0">
                <a:latin typeface="Franklin Gothic Medium"/>
                <a:cs typeface="Franklin Gothic Medium"/>
              </a:rPr>
              <a:t>персональных</a:t>
            </a:r>
            <a:r>
              <a:rPr sz="900" spc="40" dirty="0">
                <a:latin typeface="Franklin Gothic Medium"/>
                <a:cs typeface="Franklin Gothic Medium"/>
              </a:rPr>
              <a:t> </a:t>
            </a:r>
            <a:r>
              <a:rPr sz="900" spc="-20" dirty="0">
                <a:latin typeface="Franklin Gothic Medium"/>
                <a:cs typeface="Franklin Gothic Medium"/>
              </a:rPr>
              <a:t>данных </a:t>
            </a:r>
            <a:r>
              <a:rPr sz="900" spc="-10" dirty="0">
                <a:latin typeface="Franklin Gothic Medium"/>
                <a:cs typeface="Franklin Gothic Medium"/>
              </a:rPr>
              <a:t>ребенка,</a:t>
            </a:r>
            <a:r>
              <a:rPr sz="900" spc="-5" dirty="0">
                <a:latin typeface="Franklin Gothic Medium"/>
                <a:cs typeface="Franklin Gothic Medium"/>
              </a:rPr>
              <a:t> </a:t>
            </a:r>
            <a:r>
              <a:rPr sz="900" spc="-20" dirty="0">
                <a:latin typeface="Franklin Gothic Medium"/>
                <a:cs typeface="Franklin Gothic Medium"/>
              </a:rPr>
              <a:t>получает</a:t>
            </a:r>
            <a:r>
              <a:rPr sz="900" spc="-10" dirty="0">
                <a:latin typeface="Franklin Gothic Medium"/>
                <a:cs typeface="Franklin Gothic Medium"/>
              </a:rPr>
              <a:t> расписку</a:t>
            </a:r>
            <a:endParaRPr sz="900">
              <a:latin typeface="Franklin Gothic Medium"/>
              <a:cs typeface="Franklin Gothic Medium"/>
            </a:endParaRPr>
          </a:p>
          <a:p>
            <a:pPr algn="ctr">
              <a:lnSpc>
                <a:spcPct val="100000"/>
              </a:lnSpc>
            </a:pPr>
            <a:r>
              <a:rPr sz="900" b="1" dirty="0">
                <a:latin typeface="Arial"/>
                <a:cs typeface="Arial"/>
              </a:rPr>
              <a:t>15</a:t>
            </a:r>
            <a:r>
              <a:rPr sz="900" b="1" spc="10" dirty="0">
                <a:latin typeface="Arial"/>
                <a:cs typeface="Arial"/>
              </a:rPr>
              <a:t> </a:t>
            </a:r>
            <a:r>
              <a:rPr sz="900" b="1" spc="-25" dirty="0">
                <a:latin typeface="Arial"/>
                <a:cs typeface="Arial"/>
              </a:rPr>
              <a:t>мин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4130675" y="3702050"/>
            <a:ext cx="311150" cy="509905"/>
            <a:chOff x="4130675" y="3702050"/>
            <a:chExt cx="311150" cy="509905"/>
          </a:xfrm>
        </p:grpSpPr>
        <p:sp>
          <p:nvSpPr>
            <p:cNvPr id="28" name="object 28"/>
            <p:cNvSpPr/>
            <p:nvPr/>
          </p:nvSpPr>
          <p:spPr>
            <a:xfrm>
              <a:off x="4143375" y="3714750"/>
              <a:ext cx="285750" cy="484505"/>
            </a:xfrm>
            <a:custGeom>
              <a:avLst/>
              <a:gdLst/>
              <a:ahLst/>
              <a:cxnLst/>
              <a:rect l="l" t="t" r="r" b="b"/>
              <a:pathLst>
                <a:path w="285750" h="484504">
                  <a:moveTo>
                    <a:pt x="142875" y="0"/>
                  </a:moveTo>
                  <a:lnTo>
                    <a:pt x="142875" y="121031"/>
                  </a:lnTo>
                  <a:lnTo>
                    <a:pt x="0" y="121031"/>
                  </a:lnTo>
                  <a:lnTo>
                    <a:pt x="0" y="363093"/>
                  </a:lnTo>
                  <a:lnTo>
                    <a:pt x="142875" y="363093"/>
                  </a:lnTo>
                  <a:lnTo>
                    <a:pt x="142875" y="484124"/>
                  </a:lnTo>
                  <a:lnTo>
                    <a:pt x="285750" y="242062"/>
                  </a:lnTo>
                  <a:lnTo>
                    <a:pt x="142875" y="0"/>
                  </a:lnTo>
                  <a:close/>
                </a:path>
              </a:pathLst>
            </a:custGeom>
            <a:solidFill>
              <a:srgbClr val="2CA1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143375" y="3714750"/>
              <a:ext cx="285750" cy="484505"/>
            </a:xfrm>
            <a:custGeom>
              <a:avLst/>
              <a:gdLst/>
              <a:ahLst/>
              <a:cxnLst/>
              <a:rect l="l" t="t" r="r" b="b"/>
              <a:pathLst>
                <a:path w="285750" h="484504">
                  <a:moveTo>
                    <a:pt x="0" y="121031"/>
                  </a:moveTo>
                  <a:lnTo>
                    <a:pt x="142875" y="121031"/>
                  </a:lnTo>
                  <a:lnTo>
                    <a:pt x="142875" y="0"/>
                  </a:lnTo>
                  <a:lnTo>
                    <a:pt x="285750" y="242062"/>
                  </a:lnTo>
                  <a:lnTo>
                    <a:pt x="142875" y="484124"/>
                  </a:lnTo>
                  <a:lnTo>
                    <a:pt x="142875" y="363093"/>
                  </a:lnTo>
                  <a:lnTo>
                    <a:pt x="0" y="363093"/>
                  </a:lnTo>
                  <a:lnTo>
                    <a:pt x="0" y="121031"/>
                  </a:lnTo>
                  <a:close/>
                </a:path>
              </a:pathLst>
            </a:custGeom>
            <a:ln w="25400">
              <a:solidFill>
                <a:srgbClr val="1E768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2273300" y="3559111"/>
            <a:ext cx="1754505" cy="1033780"/>
            <a:chOff x="2273300" y="3559111"/>
            <a:chExt cx="1754505" cy="1033780"/>
          </a:xfrm>
        </p:grpSpPr>
        <p:sp>
          <p:nvSpPr>
            <p:cNvPr id="31" name="object 31"/>
            <p:cNvSpPr/>
            <p:nvPr/>
          </p:nvSpPr>
          <p:spPr>
            <a:xfrm>
              <a:off x="2286000" y="3571811"/>
              <a:ext cx="1729105" cy="1008380"/>
            </a:xfrm>
            <a:custGeom>
              <a:avLst/>
              <a:gdLst/>
              <a:ahLst/>
              <a:cxnLst/>
              <a:rect l="l" t="t" r="r" b="b"/>
              <a:pathLst>
                <a:path w="1729104" h="1008379">
                  <a:moveTo>
                    <a:pt x="1728851" y="0"/>
                  </a:moveTo>
                  <a:lnTo>
                    <a:pt x="0" y="0"/>
                  </a:lnTo>
                  <a:lnTo>
                    <a:pt x="0" y="1008062"/>
                  </a:lnTo>
                  <a:lnTo>
                    <a:pt x="1728851" y="1008062"/>
                  </a:lnTo>
                  <a:lnTo>
                    <a:pt x="1728851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286000" y="3571811"/>
              <a:ext cx="1729105" cy="1008380"/>
            </a:xfrm>
            <a:custGeom>
              <a:avLst/>
              <a:gdLst/>
              <a:ahLst/>
              <a:cxnLst/>
              <a:rect l="l" t="t" r="r" b="b"/>
              <a:pathLst>
                <a:path w="1729104" h="1008379">
                  <a:moveTo>
                    <a:pt x="0" y="1008062"/>
                  </a:moveTo>
                  <a:lnTo>
                    <a:pt x="1728851" y="1008062"/>
                  </a:lnTo>
                  <a:lnTo>
                    <a:pt x="1728851" y="0"/>
                  </a:lnTo>
                  <a:lnTo>
                    <a:pt x="0" y="0"/>
                  </a:lnTo>
                  <a:lnTo>
                    <a:pt x="0" y="1008062"/>
                  </a:lnTo>
                  <a:close/>
                </a:path>
              </a:pathLst>
            </a:custGeom>
            <a:ln w="25400">
              <a:solidFill>
                <a:srgbClr val="1E768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2546985" y="3602863"/>
            <a:ext cx="12071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114" dirty="0">
                <a:latin typeface="Arial"/>
                <a:cs typeface="Arial"/>
              </a:rPr>
              <a:t>Родитель</a:t>
            </a:r>
            <a:r>
              <a:rPr sz="900" b="1" spc="5" dirty="0">
                <a:latin typeface="Arial"/>
                <a:cs typeface="Arial"/>
              </a:rPr>
              <a:t> </a:t>
            </a:r>
            <a:r>
              <a:rPr sz="900" b="1" spc="-65" dirty="0">
                <a:latin typeface="Arial"/>
                <a:cs typeface="Arial"/>
              </a:rPr>
              <a:t>–Заведующий</a:t>
            </a:r>
            <a:endParaRPr sz="9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440304" y="3877182"/>
            <a:ext cx="142049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0"/>
              </a:spcBef>
            </a:pPr>
            <a:r>
              <a:rPr sz="900" spc="-20" dirty="0">
                <a:latin typeface="Franklin Gothic Medium"/>
                <a:cs typeface="Franklin Gothic Medium"/>
              </a:rPr>
              <a:t>Родитель</a:t>
            </a:r>
            <a:r>
              <a:rPr sz="900" dirty="0">
                <a:latin typeface="Franklin Gothic Medium"/>
                <a:cs typeface="Franklin Gothic Medium"/>
              </a:rPr>
              <a:t> </a:t>
            </a:r>
            <a:r>
              <a:rPr sz="900" spc="-20" dirty="0">
                <a:latin typeface="Franklin Gothic Medium"/>
                <a:cs typeface="Franklin Gothic Medium"/>
              </a:rPr>
              <a:t>заключает</a:t>
            </a:r>
            <a:r>
              <a:rPr sz="900" dirty="0">
                <a:latin typeface="Franklin Gothic Medium"/>
                <a:cs typeface="Franklin Gothic Medium"/>
              </a:rPr>
              <a:t> </a:t>
            </a:r>
            <a:r>
              <a:rPr sz="900" spc="-50" dirty="0">
                <a:latin typeface="Franklin Gothic Medium"/>
                <a:cs typeface="Franklin Gothic Medium"/>
              </a:rPr>
              <a:t>с</a:t>
            </a:r>
            <a:endParaRPr sz="900">
              <a:latin typeface="Franklin Gothic Medium"/>
              <a:cs typeface="Franklin Gothic Medium"/>
            </a:endParaRPr>
          </a:p>
          <a:p>
            <a:pPr marL="12065" marR="5080" algn="ctr">
              <a:lnSpc>
                <a:spcPct val="100000"/>
              </a:lnSpc>
            </a:pPr>
            <a:r>
              <a:rPr sz="900" spc="-20" dirty="0">
                <a:latin typeface="Franklin Gothic Medium"/>
                <a:cs typeface="Franklin Gothic Medium"/>
              </a:rPr>
              <a:t>руководителем</a:t>
            </a:r>
            <a:r>
              <a:rPr sz="900" spc="10" dirty="0">
                <a:latin typeface="Franklin Gothic Medium"/>
                <a:cs typeface="Franklin Gothic Medium"/>
              </a:rPr>
              <a:t> </a:t>
            </a:r>
            <a:r>
              <a:rPr sz="900" dirty="0">
                <a:latin typeface="Franklin Gothic Medium"/>
                <a:cs typeface="Franklin Gothic Medium"/>
              </a:rPr>
              <a:t>ДОУ</a:t>
            </a:r>
            <a:r>
              <a:rPr sz="900" spc="20" dirty="0">
                <a:latin typeface="Franklin Gothic Medium"/>
                <a:cs typeface="Franklin Gothic Medium"/>
              </a:rPr>
              <a:t> </a:t>
            </a:r>
            <a:r>
              <a:rPr sz="900" spc="-10" dirty="0">
                <a:latin typeface="Franklin Gothic Medium"/>
                <a:cs typeface="Franklin Gothic Medium"/>
              </a:rPr>
              <a:t>договор </a:t>
            </a:r>
            <a:r>
              <a:rPr sz="900" b="1" spc="-10" dirty="0">
                <a:latin typeface="Arial"/>
                <a:cs typeface="Arial"/>
              </a:rPr>
              <a:t>10-</a:t>
            </a:r>
            <a:r>
              <a:rPr sz="900" b="1" dirty="0">
                <a:latin typeface="Arial"/>
                <a:cs typeface="Arial"/>
              </a:rPr>
              <a:t>30</a:t>
            </a:r>
            <a:r>
              <a:rPr sz="900" b="1" spc="-10" dirty="0">
                <a:latin typeface="Arial"/>
                <a:cs typeface="Arial"/>
              </a:rPr>
              <a:t> </a:t>
            </a:r>
            <a:r>
              <a:rPr sz="900" b="1" spc="-25" dirty="0">
                <a:latin typeface="Arial"/>
                <a:cs typeface="Arial"/>
              </a:rPr>
              <a:t>мин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2416175" y="2844800"/>
            <a:ext cx="297180" cy="297180"/>
            <a:chOff x="2416175" y="2844800"/>
            <a:chExt cx="297180" cy="297180"/>
          </a:xfrm>
        </p:grpSpPr>
        <p:sp>
          <p:nvSpPr>
            <p:cNvPr id="36" name="object 36"/>
            <p:cNvSpPr/>
            <p:nvPr/>
          </p:nvSpPr>
          <p:spPr>
            <a:xfrm>
              <a:off x="2428875" y="2857500"/>
              <a:ext cx="271780" cy="271780"/>
            </a:xfrm>
            <a:custGeom>
              <a:avLst/>
              <a:gdLst/>
              <a:ahLst/>
              <a:cxnLst/>
              <a:rect l="l" t="t" r="r" b="b"/>
              <a:pathLst>
                <a:path w="271780" h="271780">
                  <a:moveTo>
                    <a:pt x="160908" y="0"/>
                  </a:moveTo>
                  <a:lnTo>
                    <a:pt x="110617" y="0"/>
                  </a:lnTo>
                  <a:lnTo>
                    <a:pt x="67562" y="8693"/>
                  </a:lnTo>
                  <a:lnTo>
                    <a:pt x="32400" y="32400"/>
                  </a:lnTo>
                  <a:lnTo>
                    <a:pt x="8693" y="67562"/>
                  </a:lnTo>
                  <a:lnTo>
                    <a:pt x="0" y="110616"/>
                  </a:lnTo>
                  <a:lnTo>
                    <a:pt x="0" y="160909"/>
                  </a:lnTo>
                  <a:lnTo>
                    <a:pt x="8693" y="203944"/>
                  </a:lnTo>
                  <a:lnTo>
                    <a:pt x="32400" y="239061"/>
                  </a:lnTo>
                  <a:lnTo>
                    <a:pt x="67562" y="262725"/>
                  </a:lnTo>
                  <a:lnTo>
                    <a:pt x="110617" y="271399"/>
                  </a:lnTo>
                  <a:lnTo>
                    <a:pt x="160908" y="271399"/>
                  </a:lnTo>
                  <a:lnTo>
                    <a:pt x="203963" y="262725"/>
                  </a:lnTo>
                  <a:lnTo>
                    <a:pt x="239125" y="239061"/>
                  </a:lnTo>
                  <a:lnTo>
                    <a:pt x="262832" y="203944"/>
                  </a:lnTo>
                  <a:lnTo>
                    <a:pt x="271525" y="160909"/>
                  </a:lnTo>
                  <a:lnTo>
                    <a:pt x="271525" y="110616"/>
                  </a:lnTo>
                  <a:lnTo>
                    <a:pt x="262832" y="67562"/>
                  </a:lnTo>
                  <a:lnTo>
                    <a:pt x="239125" y="32400"/>
                  </a:lnTo>
                  <a:lnTo>
                    <a:pt x="203963" y="8693"/>
                  </a:lnTo>
                  <a:lnTo>
                    <a:pt x="16090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2428875" y="2857500"/>
              <a:ext cx="271780" cy="271780"/>
            </a:xfrm>
            <a:custGeom>
              <a:avLst/>
              <a:gdLst/>
              <a:ahLst/>
              <a:cxnLst/>
              <a:rect l="l" t="t" r="r" b="b"/>
              <a:pathLst>
                <a:path w="271780" h="271780">
                  <a:moveTo>
                    <a:pt x="0" y="110616"/>
                  </a:moveTo>
                  <a:lnTo>
                    <a:pt x="8693" y="67562"/>
                  </a:lnTo>
                  <a:lnTo>
                    <a:pt x="32400" y="32400"/>
                  </a:lnTo>
                  <a:lnTo>
                    <a:pt x="67562" y="8693"/>
                  </a:lnTo>
                  <a:lnTo>
                    <a:pt x="110617" y="0"/>
                  </a:lnTo>
                  <a:lnTo>
                    <a:pt x="160908" y="0"/>
                  </a:lnTo>
                  <a:lnTo>
                    <a:pt x="203963" y="8693"/>
                  </a:lnTo>
                  <a:lnTo>
                    <a:pt x="239125" y="32400"/>
                  </a:lnTo>
                  <a:lnTo>
                    <a:pt x="262832" y="67562"/>
                  </a:lnTo>
                  <a:lnTo>
                    <a:pt x="271525" y="110616"/>
                  </a:lnTo>
                  <a:lnTo>
                    <a:pt x="271525" y="160909"/>
                  </a:lnTo>
                  <a:lnTo>
                    <a:pt x="262832" y="203944"/>
                  </a:lnTo>
                  <a:lnTo>
                    <a:pt x="239125" y="239061"/>
                  </a:lnTo>
                  <a:lnTo>
                    <a:pt x="203963" y="262725"/>
                  </a:lnTo>
                  <a:lnTo>
                    <a:pt x="160908" y="271399"/>
                  </a:lnTo>
                  <a:lnTo>
                    <a:pt x="110617" y="271399"/>
                  </a:lnTo>
                  <a:lnTo>
                    <a:pt x="67562" y="262725"/>
                  </a:lnTo>
                  <a:lnTo>
                    <a:pt x="32400" y="239061"/>
                  </a:lnTo>
                  <a:lnTo>
                    <a:pt x="8693" y="203944"/>
                  </a:lnTo>
                  <a:lnTo>
                    <a:pt x="0" y="160909"/>
                  </a:lnTo>
                  <a:lnTo>
                    <a:pt x="0" y="110616"/>
                  </a:lnTo>
                  <a:close/>
                </a:path>
              </a:pathLst>
            </a:custGeom>
            <a:ln w="25400">
              <a:solidFill>
                <a:srgbClr val="DA1F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2518917" y="2920441"/>
            <a:ext cx="9271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2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5916676" y="2773426"/>
            <a:ext cx="297180" cy="297180"/>
            <a:chOff x="5916676" y="2773426"/>
            <a:chExt cx="297180" cy="297180"/>
          </a:xfrm>
        </p:grpSpPr>
        <p:sp>
          <p:nvSpPr>
            <p:cNvPr id="40" name="object 40"/>
            <p:cNvSpPr/>
            <p:nvPr/>
          </p:nvSpPr>
          <p:spPr>
            <a:xfrm>
              <a:off x="5929376" y="2786126"/>
              <a:ext cx="271780" cy="271780"/>
            </a:xfrm>
            <a:custGeom>
              <a:avLst/>
              <a:gdLst/>
              <a:ahLst/>
              <a:cxnLst/>
              <a:rect l="l" t="t" r="r" b="b"/>
              <a:pathLst>
                <a:path w="271779" h="271780">
                  <a:moveTo>
                    <a:pt x="160782" y="0"/>
                  </a:moveTo>
                  <a:lnTo>
                    <a:pt x="110489" y="0"/>
                  </a:lnTo>
                  <a:lnTo>
                    <a:pt x="67454" y="8673"/>
                  </a:lnTo>
                  <a:lnTo>
                    <a:pt x="32337" y="32337"/>
                  </a:lnTo>
                  <a:lnTo>
                    <a:pt x="8673" y="67454"/>
                  </a:lnTo>
                  <a:lnTo>
                    <a:pt x="0" y="110489"/>
                  </a:lnTo>
                  <a:lnTo>
                    <a:pt x="0" y="160782"/>
                  </a:lnTo>
                  <a:lnTo>
                    <a:pt x="8673" y="203836"/>
                  </a:lnTo>
                  <a:lnTo>
                    <a:pt x="32337" y="238998"/>
                  </a:lnTo>
                  <a:lnTo>
                    <a:pt x="67454" y="262705"/>
                  </a:lnTo>
                  <a:lnTo>
                    <a:pt x="110489" y="271399"/>
                  </a:lnTo>
                  <a:lnTo>
                    <a:pt x="160782" y="271399"/>
                  </a:lnTo>
                  <a:lnTo>
                    <a:pt x="203836" y="262705"/>
                  </a:lnTo>
                  <a:lnTo>
                    <a:pt x="238998" y="238998"/>
                  </a:lnTo>
                  <a:lnTo>
                    <a:pt x="262705" y="203836"/>
                  </a:lnTo>
                  <a:lnTo>
                    <a:pt x="271399" y="160782"/>
                  </a:lnTo>
                  <a:lnTo>
                    <a:pt x="271399" y="110489"/>
                  </a:lnTo>
                  <a:lnTo>
                    <a:pt x="262705" y="67454"/>
                  </a:lnTo>
                  <a:lnTo>
                    <a:pt x="238998" y="32337"/>
                  </a:lnTo>
                  <a:lnTo>
                    <a:pt x="203836" y="8673"/>
                  </a:lnTo>
                  <a:lnTo>
                    <a:pt x="16078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29376" y="2786126"/>
              <a:ext cx="271780" cy="271780"/>
            </a:xfrm>
            <a:custGeom>
              <a:avLst/>
              <a:gdLst/>
              <a:ahLst/>
              <a:cxnLst/>
              <a:rect l="l" t="t" r="r" b="b"/>
              <a:pathLst>
                <a:path w="271779" h="271780">
                  <a:moveTo>
                    <a:pt x="0" y="110489"/>
                  </a:moveTo>
                  <a:lnTo>
                    <a:pt x="8673" y="67454"/>
                  </a:lnTo>
                  <a:lnTo>
                    <a:pt x="32337" y="32337"/>
                  </a:lnTo>
                  <a:lnTo>
                    <a:pt x="67454" y="8673"/>
                  </a:lnTo>
                  <a:lnTo>
                    <a:pt x="110489" y="0"/>
                  </a:lnTo>
                  <a:lnTo>
                    <a:pt x="160782" y="0"/>
                  </a:lnTo>
                  <a:lnTo>
                    <a:pt x="203836" y="8673"/>
                  </a:lnTo>
                  <a:lnTo>
                    <a:pt x="238998" y="32337"/>
                  </a:lnTo>
                  <a:lnTo>
                    <a:pt x="262705" y="67454"/>
                  </a:lnTo>
                  <a:lnTo>
                    <a:pt x="271399" y="110489"/>
                  </a:lnTo>
                  <a:lnTo>
                    <a:pt x="271399" y="160782"/>
                  </a:lnTo>
                  <a:lnTo>
                    <a:pt x="262705" y="203836"/>
                  </a:lnTo>
                  <a:lnTo>
                    <a:pt x="238998" y="238998"/>
                  </a:lnTo>
                  <a:lnTo>
                    <a:pt x="203836" y="262705"/>
                  </a:lnTo>
                  <a:lnTo>
                    <a:pt x="160782" y="271399"/>
                  </a:lnTo>
                  <a:lnTo>
                    <a:pt x="110489" y="271399"/>
                  </a:lnTo>
                  <a:lnTo>
                    <a:pt x="67454" y="262705"/>
                  </a:lnTo>
                  <a:lnTo>
                    <a:pt x="32337" y="238998"/>
                  </a:lnTo>
                  <a:lnTo>
                    <a:pt x="8673" y="203836"/>
                  </a:lnTo>
                  <a:lnTo>
                    <a:pt x="0" y="160782"/>
                  </a:lnTo>
                  <a:lnTo>
                    <a:pt x="0" y="110489"/>
                  </a:lnTo>
                  <a:close/>
                </a:path>
              </a:pathLst>
            </a:custGeom>
            <a:ln w="25400">
              <a:solidFill>
                <a:srgbClr val="DA1F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 txBox="1"/>
          <p:nvPr/>
        </p:nvSpPr>
        <p:spPr>
          <a:xfrm>
            <a:off x="6019927" y="2849117"/>
            <a:ext cx="9271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4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43" name="object 43"/>
          <p:cNvGrpSpPr/>
          <p:nvPr/>
        </p:nvGrpSpPr>
        <p:grpSpPr>
          <a:xfrm>
            <a:off x="8663051" y="2768600"/>
            <a:ext cx="297180" cy="297180"/>
            <a:chOff x="8663051" y="2768600"/>
            <a:chExt cx="297180" cy="297180"/>
          </a:xfrm>
        </p:grpSpPr>
        <p:sp>
          <p:nvSpPr>
            <p:cNvPr id="44" name="object 44"/>
            <p:cNvSpPr/>
            <p:nvPr/>
          </p:nvSpPr>
          <p:spPr>
            <a:xfrm>
              <a:off x="8675751" y="2781300"/>
              <a:ext cx="271780" cy="271780"/>
            </a:xfrm>
            <a:custGeom>
              <a:avLst/>
              <a:gdLst/>
              <a:ahLst/>
              <a:cxnLst/>
              <a:rect l="l" t="t" r="r" b="b"/>
              <a:pathLst>
                <a:path w="271779" h="271780">
                  <a:moveTo>
                    <a:pt x="160781" y="0"/>
                  </a:moveTo>
                  <a:lnTo>
                    <a:pt x="110490" y="0"/>
                  </a:lnTo>
                  <a:lnTo>
                    <a:pt x="67454" y="8693"/>
                  </a:lnTo>
                  <a:lnTo>
                    <a:pt x="32337" y="32400"/>
                  </a:lnTo>
                  <a:lnTo>
                    <a:pt x="8673" y="67562"/>
                  </a:lnTo>
                  <a:lnTo>
                    <a:pt x="0" y="110616"/>
                  </a:lnTo>
                  <a:lnTo>
                    <a:pt x="0" y="160909"/>
                  </a:lnTo>
                  <a:lnTo>
                    <a:pt x="8673" y="203944"/>
                  </a:lnTo>
                  <a:lnTo>
                    <a:pt x="32337" y="239061"/>
                  </a:lnTo>
                  <a:lnTo>
                    <a:pt x="67454" y="262725"/>
                  </a:lnTo>
                  <a:lnTo>
                    <a:pt x="110490" y="271399"/>
                  </a:lnTo>
                  <a:lnTo>
                    <a:pt x="160781" y="271399"/>
                  </a:lnTo>
                  <a:lnTo>
                    <a:pt x="203836" y="262725"/>
                  </a:lnTo>
                  <a:lnTo>
                    <a:pt x="238998" y="239061"/>
                  </a:lnTo>
                  <a:lnTo>
                    <a:pt x="262705" y="203944"/>
                  </a:lnTo>
                  <a:lnTo>
                    <a:pt x="271399" y="160909"/>
                  </a:lnTo>
                  <a:lnTo>
                    <a:pt x="271399" y="110616"/>
                  </a:lnTo>
                  <a:lnTo>
                    <a:pt x="262705" y="67562"/>
                  </a:lnTo>
                  <a:lnTo>
                    <a:pt x="238998" y="32400"/>
                  </a:lnTo>
                  <a:lnTo>
                    <a:pt x="203836" y="8693"/>
                  </a:lnTo>
                  <a:lnTo>
                    <a:pt x="160781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8675751" y="2781300"/>
              <a:ext cx="271780" cy="271780"/>
            </a:xfrm>
            <a:custGeom>
              <a:avLst/>
              <a:gdLst/>
              <a:ahLst/>
              <a:cxnLst/>
              <a:rect l="l" t="t" r="r" b="b"/>
              <a:pathLst>
                <a:path w="271779" h="271780">
                  <a:moveTo>
                    <a:pt x="0" y="110616"/>
                  </a:moveTo>
                  <a:lnTo>
                    <a:pt x="8673" y="67562"/>
                  </a:lnTo>
                  <a:lnTo>
                    <a:pt x="32337" y="32400"/>
                  </a:lnTo>
                  <a:lnTo>
                    <a:pt x="67454" y="8693"/>
                  </a:lnTo>
                  <a:lnTo>
                    <a:pt x="110490" y="0"/>
                  </a:lnTo>
                  <a:lnTo>
                    <a:pt x="160781" y="0"/>
                  </a:lnTo>
                  <a:lnTo>
                    <a:pt x="203836" y="8693"/>
                  </a:lnTo>
                  <a:lnTo>
                    <a:pt x="238998" y="32400"/>
                  </a:lnTo>
                  <a:lnTo>
                    <a:pt x="262705" y="67562"/>
                  </a:lnTo>
                  <a:lnTo>
                    <a:pt x="271399" y="110616"/>
                  </a:lnTo>
                  <a:lnTo>
                    <a:pt x="271399" y="160909"/>
                  </a:lnTo>
                  <a:lnTo>
                    <a:pt x="262705" y="203944"/>
                  </a:lnTo>
                  <a:lnTo>
                    <a:pt x="238998" y="239061"/>
                  </a:lnTo>
                  <a:lnTo>
                    <a:pt x="203836" y="262725"/>
                  </a:lnTo>
                  <a:lnTo>
                    <a:pt x="160781" y="271399"/>
                  </a:lnTo>
                  <a:lnTo>
                    <a:pt x="110490" y="271399"/>
                  </a:lnTo>
                  <a:lnTo>
                    <a:pt x="67454" y="262725"/>
                  </a:lnTo>
                  <a:lnTo>
                    <a:pt x="32337" y="239061"/>
                  </a:lnTo>
                  <a:lnTo>
                    <a:pt x="8673" y="203944"/>
                  </a:lnTo>
                  <a:lnTo>
                    <a:pt x="0" y="160909"/>
                  </a:lnTo>
                  <a:lnTo>
                    <a:pt x="0" y="110616"/>
                  </a:lnTo>
                  <a:close/>
                </a:path>
              </a:pathLst>
            </a:custGeom>
            <a:ln w="25400">
              <a:solidFill>
                <a:srgbClr val="DA1F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6" name="object 46"/>
          <p:cNvSpPr txBox="1"/>
          <p:nvPr/>
        </p:nvSpPr>
        <p:spPr>
          <a:xfrm>
            <a:off x="8766809" y="2844165"/>
            <a:ext cx="9271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5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47" name="object 47"/>
          <p:cNvGrpSpPr/>
          <p:nvPr/>
        </p:nvGrpSpPr>
        <p:grpSpPr>
          <a:xfrm>
            <a:off x="3916426" y="4273550"/>
            <a:ext cx="297180" cy="297180"/>
            <a:chOff x="3916426" y="4273550"/>
            <a:chExt cx="297180" cy="297180"/>
          </a:xfrm>
        </p:grpSpPr>
        <p:sp>
          <p:nvSpPr>
            <p:cNvPr id="48" name="object 48"/>
            <p:cNvSpPr/>
            <p:nvPr/>
          </p:nvSpPr>
          <p:spPr>
            <a:xfrm>
              <a:off x="3929126" y="4286250"/>
              <a:ext cx="271780" cy="271780"/>
            </a:xfrm>
            <a:custGeom>
              <a:avLst/>
              <a:gdLst/>
              <a:ahLst/>
              <a:cxnLst/>
              <a:rect l="l" t="t" r="r" b="b"/>
              <a:pathLst>
                <a:path w="271779" h="271779">
                  <a:moveTo>
                    <a:pt x="160782" y="0"/>
                  </a:moveTo>
                  <a:lnTo>
                    <a:pt x="110489" y="0"/>
                  </a:lnTo>
                  <a:lnTo>
                    <a:pt x="67454" y="8693"/>
                  </a:lnTo>
                  <a:lnTo>
                    <a:pt x="32337" y="32400"/>
                  </a:lnTo>
                  <a:lnTo>
                    <a:pt x="8673" y="67562"/>
                  </a:lnTo>
                  <a:lnTo>
                    <a:pt x="0" y="110617"/>
                  </a:lnTo>
                  <a:lnTo>
                    <a:pt x="0" y="160908"/>
                  </a:lnTo>
                  <a:lnTo>
                    <a:pt x="8673" y="203944"/>
                  </a:lnTo>
                  <a:lnTo>
                    <a:pt x="32337" y="239061"/>
                  </a:lnTo>
                  <a:lnTo>
                    <a:pt x="67454" y="262725"/>
                  </a:lnTo>
                  <a:lnTo>
                    <a:pt x="110489" y="271399"/>
                  </a:lnTo>
                  <a:lnTo>
                    <a:pt x="160782" y="271399"/>
                  </a:lnTo>
                  <a:lnTo>
                    <a:pt x="203836" y="262725"/>
                  </a:lnTo>
                  <a:lnTo>
                    <a:pt x="238998" y="239061"/>
                  </a:lnTo>
                  <a:lnTo>
                    <a:pt x="262705" y="203944"/>
                  </a:lnTo>
                  <a:lnTo>
                    <a:pt x="271399" y="160908"/>
                  </a:lnTo>
                  <a:lnTo>
                    <a:pt x="271399" y="110617"/>
                  </a:lnTo>
                  <a:lnTo>
                    <a:pt x="262705" y="67562"/>
                  </a:lnTo>
                  <a:lnTo>
                    <a:pt x="238998" y="32400"/>
                  </a:lnTo>
                  <a:lnTo>
                    <a:pt x="203836" y="8693"/>
                  </a:lnTo>
                  <a:lnTo>
                    <a:pt x="16078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3929126" y="4286250"/>
              <a:ext cx="271780" cy="271780"/>
            </a:xfrm>
            <a:custGeom>
              <a:avLst/>
              <a:gdLst/>
              <a:ahLst/>
              <a:cxnLst/>
              <a:rect l="l" t="t" r="r" b="b"/>
              <a:pathLst>
                <a:path w="271779" h="271779">
                  <a:moveTo>
                    <a:pt x="0" y="110617"/>
                  </a:moveTo>
                  <a:lnTo>
                    <a:pt x="8673" y="67562"/>
                  </a:lnTo>
                  <a:lnTo>
                    <a:pt x="32337" y="32400"/>
                  </a:lnTo>
                  <a:lnTo>
                    <a:pt x="67454" y="8693"/>
                  </a:lnTo>
                  <a:lnTo>
                    <a:pt x="110489" y="0"/>
                  </a:lnTo>
                  <a:lnTo>
                    <a:pt x="160782" y="0"/>
                  </a:lnTo>
                  <a:lnTo>
                    <a:pt x="203836" y="8693"/>
                  </a:lnTo>
                  <a:lnTo>
                    <a:pt x="238998" y="32400"/>
                  </a:lnTo>
                  <a:lnTo>
                    <a:pt x="262705" y="67562"/>
                  </a:lnTo>
                  <a:lnTo>
                    <a:pt x="271399" y="110617"/>
                  </a:lnTo>
                  <a:lnTo>
                    <a:pt x="271399" y="160908"/>
                  </a:lnTo>
                  <a:lnTo>
                    <a:pt x="262705" y="203944"/>
                  </a:lnTo>
                  <a:lnTo>
                    <a:pt x="238998" y="239061"/>
                  </a:lnTo>
                  <a:lnTo>
                    <a:pt x="203836" y="262725"/>
                  </a:lnTo>
                  <a:lnTo>
                    <a:pt x="160782" y="271399"/>
                  </a:lnTo>
                  <a:lnTo>
                    <a:pt x="110489" y="271399"/>
                  </a:lnTo>
                  <a:lnTo>
                    <a:pt x="67454" y="262725"/>
                  </a:lnTo>
                  <a:lnTo>
                    <a:pt x="32337" y="239061"/>
                  </a:lnTo>
                  <a:lnTo>
                    <a:pt x="8673" y="203944"/>
                  </a:lnTo>
                  <a:lnTo>
                    <a:pt x="0" y="160908"/>
                  </a:lnTo>
                  <a:lnTo>
                    <a:pt x="0" y="110617"/>
                  </a:lnTo>
                  <a:close/>
                </a:path>
              </a:pathLst>
            </a:custGeom>
            <a:ln w="25400">
              <a:solidFill>
                <a:srgbClr val="DA1F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0" name="object 50"/>
          <p:cNvSpPr txBox="1"/>
          <p:nvPr/>
        </p:nvSpPr>
        <p:spPr>
          <a:xfrm>
            <a:off x="4019550" y="4349622"/>
            <a:ext cx="9271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6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51" name="object 51"/>
          <p:cNvGrpSpPr/>
          <p:nvPr/>
        </p:nvGrpSpPr>
        <p:grpSpPr>
          <a:xfrm>
            <a:off x="5916676" y="4273550"/>
            <a:ext cx="297180" cy="297180"/>
            <a:chOff x="5916676" y="4273550"/>
            <a:chExt cx="297180" cy="297180"/>
          </a:xfrm>
        </p:grpSpPr>
        <p:sp>
          <p:nvSpPr>
            <p:cNvPr id="52" name="object 52"/>
            <p:cNvSpPr/>
            <p:nvPr/>
          </p:nvSpPr>
          <p:spPr>
            <a:xfrm>
              <a:off x="5929376" y="4286250"/>
              <a:ext cx="271780" cy="271780"/>
            </a:xfrm>
            <a:custGeom>
              <a:avLst/>
              <a:gdLst/>
              <a:ahLst/>
              <a:cxnLst/>
              <a:rect l="l" t="t" r="r" b="b"/>
              <a:pathLst>
                <a:path w="271779" h="271779">
                  <a:moveTo>
                    <a:pt x="160782" y="0"/>
                  </a:moveTo>
                  <a:lnTo>
                    <a:pt x="110489" y="0"/>
                  </a:lnTo>
                  <a:lnTo>
                    <a:pt x="67454" y="8693"/>
                  </a:lnTo>
                  <a:lnTo>
                    <a:pt x="32337" y="32400"/>
                  </a:lnTo>
                  <a:lnTo>
                    <a:pt x="8673" y="67562"/>
                  </a:lnTo>
                  <a:lnTo>
                    <a:pt x="0" y="110617"/>
                  </a:lnTo>
                  <a:lnTo>
                    <a:pt x="0" y="160908"/>
                  </a:lnTo>
                  <a:lnTo>
                    <a:pt x="8673" y="203944"/>
                  </a:lnTo>
                  <a:lnTo>
                    <a:pt x="32337" y="239061"/>
                  </a:lnTo>
                  <a:lnTo>
                    <a:pt x="67454" y="262725"/>
                  </a:lnTo>
                  <a:lnTo>
                    <a:pt x="110489" y="271399"/>
                  </a:lnTo>
                  <a:lnTo>
                    <a:pt x="160782" y="271399"/>
                  </a:lnTo>
                  <a:lnTo>
                    <a:pt x="203836" y="262725"/>
                  </a:lnTo>
                  <a:lnTo>
                    <a:pt x="238998" y="239061"/>
                  </a:lnTo>
                  <a:lnTo>
                    <a:pt x="262705" y="203944"/>
                  </a:lnTo>
                  <a:lnTo>
                    <a:pt x="271399" y="160908"/>
                  </a:lnTo>
                  <a:lnTo>
                    <a:pt x="271399" y="110617"/>
                  </a:lnTo>
                  <a:lnTo>
                    <a:pt x="262705" y="67562"/>
                  </a:lnTo>
                  <a:lnTo>
                    <a:pt x="238998" y="32400"/>
                  </a:lnTo>
                  <a:lnTo>
                    <a:pt x="203836" y="8693"/>
                  </a:lnTo>
                  <a:lnTo>
                    <a:pt x="16078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5929376" y="4286250"/>
              <a:ext cx="271780" cy="271780"/>
            </a:xfrm>
            <a:custGeom>
              <a:avLst/>
              <a:gdLst/>
              <a:ahLst/>
              <a:cxnLst/>
              <a:rect l="l" t="t" r="r" b="b"/>
              <a:pathLst>
                <a:path w="271779" h="271779">
                  <a:moveTo>
                    <a:pt x="0" y="110617"/>
                  </a:moveTo>
                  <a:lnTo>
                    <a:pt x="8673" y="67562"/>
                  </a:lnTo>
                  <a:lnTo>
                    <a:pt x="32337" y="32400"/>
                  </a:lnTo>
                  <a:lnTo>
                    <a:pt x="67454" y="8693"/>
                  </a:lnTo>
                  <a:lnTo>
                    <a:pt x="110489" y="0"/>
                  </a:lnTo>
                  <a:lnTo>
                    <a:pt x="160782" y="0"/>
                  </a:lnTo>
                  <a:lnTo>
                    <a:pt x="203836" y="8693"/>
                  </a:lnTo>
                  <a:lnTo>
                    <a:pt x="238998" y="32400"/>
                  </a:lnTo>
                  <a:lnTo>
                    <a:pt x="262705" y="67562"/>
                  </a:lnTo>
                  <a:lnTo>
                    <a:pt x="271399" y="110617"/>
                  </a:lnTo>
                  <a:lnTo>
                    <a:pt x="271399" y="160908"/>
                  </a:lnTo>
                  <a:lnTo>
                    <a:pt x="262705" y="203944"/>
                  </a:lnTo>
                  <a:lnTo>
                    <a:pt x="238998" y="239061"/>
                  </a:lnTo>
                  <a:lnTo>
                    <a:pt x="203836" y="262725"/>
                  </a:lnTo>
                  <a:lnTo>
                    <a:pt x="160782" y="271399"/>
                  </a:lnTo>
                  <a:lnTo>
                    <a:pt x="110489" y="271399"/>
                  </a:lnTo>
                  <a:lnTo>
                    <a:pt x="67454" y="262725"/>
                  </a:lnTo>
                  <a:lnTo>
                    <a:pt x="32337" y="239061"/>
                  </a:lnTo>
                  <a:lnTo>
                    <a:pt x="8673" y="203944"/>
                  </a:lnTo>
                  <a:lnTo>
                    <a:pt x="0" y="160908"/>
                  </a:lnTo>
                  <a:lnTo>
                    <a:pt x="0" y="110617"/>
                  </a:lnTo>
                  <a:close/>
                </a:path>
              </a:pathLst>
            </a:custGeom>
            <a:ln w="25400">
              <a:solidFill>
                <a:srgbClr val="DA1F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 txBox="1"/>
          <p:nvPr/>
        </p:nvSpPr>
        <p:spPr>
          <a:xfrm>
            <a:off x="6019927" y="4349622"/>
            <a:ext cx="9271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7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55" name="object 55"/>
          <p:cNvGrpSpPr/>
          <p:nvPr/>
        </p:nvGrpSpPr>
        <p:grpSpPr>
          <a:xfrm>
            <a:off x="3844925" y="2844800"/>
            <a:ext cx="297180" cy="297180"/>
            <a:chOff x="3844925" y="2844800"/>
            <a:chExt cx="297180" cy="297180"/>
          </a:xfrm>
        </p:grpSpPr>
        <p:sp>
          <p:nvSpPr>
            <p:cNvPr id="56" name="object 56"/>
            <p:cNvSpPr/>
            <p:nvPr/>
          </p:nvSpPr>
          <p:spPr>
            <a:xfrm>
              <a:off x="3857625" y="2857500"/>
              <a:ext cx="271780" cy="271780"/>
            </a:xfrm>
            <a:custGeom>
              <a:avLst/>
              <a:gdLst/>
              <a:ahLst/>
              <a:cxnLst/>
              <a:rect l="l" t="t" r="r" b="b"/>
              <a:pathLst>
                <a:path w="271779" h="271780">
                  <a:moveTo>
                    <a:pt x="160909" y="0"/>
                  </a:moveTo>
                  <a:lnTo>
                    <a:pt x="110616" y="0"/>
                  </a:lnTo>
                  <a:lnTo>
                    <a:pt x="67562" y="8693"/>
                  </a:lnTo>
                  <a:lnTo>
                    <a:pt x="32400" y="32400"/>
                  </a:lnTo>
                  <a:lnTo>
                    <a:pt x="8693" y="67562"/>
                  </a:lnTo>
                  <a:lnTo>
                    <a:pt x="0" y="110616"/>
                  </a:lnTo>
                  <a:lnTo>
                    <a:pt x="0" y="160909"/>
                  </a:lnTo>
                  <a:lnTo>
                    <a:pt x="8693" y="203944"/>
                  </a:lnTo>
                  <a:lnTo>
                    <a:pt x="32400" y="239061"/>
                  </a:lnTo>
                  <a:lnTo>
                    <a:pt x="67562" y="262725"/>
                  </a:lnTo>
                  <a:lnTo>
                    <a:pt x="110616" y="271399"/>
                  </a:lnTo>
                  <a:lnTo>
                    <a:pt x="160909" y="271399"/>
                  </a:lnTo>
                  <a:lnTo>
                    <a:pt x="203963" y="262725"/>
                  </a:lnTo>
                  <a:lnTo>
                    <a:pt x="239125" y="239061"/>
                  </a:lnTo>
                  <a:lnTo>
                    <a:pt x="262832" y="203944"/>
                  </a:lnTo>
                  <a:lnTo>
                    <a:pt x="271525" y="160909"/>
                  </a:lnTo>
                  <a:lnTo>
                    <a:pt x="271525" y="110616"/>
                  </a:lnTo>
                  <a:lnTo>
                    <a:pt x="262832" y="67562"/>
                  </a:lnTo>
                  <a:lnTo>
                    <a:pt x="239125" y="32400"/>
                  </a:lnTo>
                  <a:lnTo>
                    <a:pt x="203963" y="8693"/>
                  </a:lnTo>
                  <a:lnTo>
                    <a:pt x="160909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3857625" y="2857500"/>
              <a:ext cx="271780" cy="271780"/>
            </a:xfrm>
            <a:custGeom>
              <a:avLst/>
              <a:gdLst/>
              <a:ahLst/>
              <a:cxnLst/>
              <a:rect l="l" t="t" r="r" b="b"/>
              <a:pathLst>
                <a:path w="271779" h="271780">
                  <a:moveTo>
                    <a:pt x="0" y="110616"/>
                  </a:moveTo>
                  <a:lnTo>
                    <a:pt x="8693" y="67562"/>
                  </a:lnTo>
                  <a:lnTo>
                    <a:pt x="32400" y="32400"/>
                  </a:lnTo>
                  <a:lnTo>
                    <a:pt x="67562" y="8693"/>
                  </a:lnTo>
                  <a:lnTo>
                    <a:pt x="110616" y="0"/>
                  </a:lnTo>
                  <a:lnTo>
                    <a:pt x="160909" y="0"/>
                  </a:lnTo>
                  <a:lnTo>
                    <a:pt x="203963" y="8693"/>
                  </a:lnTo>
                  <a:lnTo>
                    <a:pt x="239125" y="32400"/>
                  </a:lnTo>
                  <a:lnTo>
                    <a:pt x="262832" y="67562"/>
                  </a:lnTo>
                  <a:lnTo>
                    <a:pt x="271525" y="110616"/>
                  </a:lnTo>
                  <a:lnTo>
                    <a:pt x="271525" y="160909"/>
                  </a:lnTo>
                  <a:lnTo>
                    <a:pt x="262832" y="203944"/>
                  </a:lnTo>
                  <a:lnTo>
                    <a:pt x="239125" y="239061"/>
                  </a:lnTo>
                  <a:lnTo>
                    <a:pt x="203963" y="262725"/>
                  </a:lnTo>
                  <a:lnTo>
                    <a:pt x="160909" y="271399"/>
                  </a:lnTo>
                  <a:lnTo>
                    <a:pt x="110616" y="271399"/>
                  </a:lnTo>
                  <a:lnTo>
                    <a:pt x="67562" y="262725"/>
                  </a:lnTo>
                  <a:lnTo>
                    <a:pt x="32400" y="239061"/>
                  </a:lnTo>
                  <a:lnTo>
                    <a:pt x="8693" y="203944"/>
                  </a:lnTo>
                  <a:lnTo>
                    <a:pt x="0" y="160909"/>
                  </a:lnTo>
                  <a:lnTo>
                    <a:pt x="0" y="110616"/>
                  </a:lnTo>
                  <a:close/>
                </a:path>
              </a:pathLst>
            </a:custGeom>
            <a:ln w="25400">
              <a:solidFill>
                <a:srgbClr val="DA1F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8" name="object 58"/>
          <p:cNvSpPr txBox="1"/>
          <p:nvPr/>
        </p:nvSpPr>
        <p:spPr>
          <a:xfrm>
            <a:off x="3960621" y="2920441"/>
            <a:ext cx="8001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3</a:t>
            </a:r>
            <a:endParaRPr sz="9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572000" y="3500437"/>
            <a:ext cx="1584325" cy="792480"/>
          </a:xfrm>
          <a:prstGeom prst="rect">
            <a:avLst/>
          </a:prstGeom>
          <a:solidFill>
            <a:srgbClr val="FFFF00"/>
          </a:solidFill>
          <a:ln w="25400">
            <a:solidFill>
              <a:srgbClr val="1E768B"/>
            </a:solidFill>
          </a:ln>
        </p:spPr>
        <p:txBody>
          <a:bodyPr vert="horz" wrap="square" lIns="0" tIns="4318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340"/>
              </a:spcBef>
            </a:pPr>
            <a:r>
              <a:rPr sz="900" b="1" spc="-10" dirty="0">
                <a:latin typeface="Arial"/>
                <a:cs typeface="Arial"/>
              </a:rPr>
              <a:t>Заведующий</a:t>
            </a:r>
            <a:endParaRPr sz="900">
              <a:latin typeface="Arial"/>
              <a:cs typeface="Arial"/>
            </a:endParaRPr>
          </a:p>
          <a:p>
            <a:pPr marL="92710" marR="83820" algn="ctr">
              <a:lnSpc>
                <a:spcPct val="100000"/>
              </a:lnSpc>
            </a:pPr>
            <a:r>
              <a:rPr sz="900" spc="-10" dirty="0">
                <a:latin typeface="Franklin Gothic Medium"/>
                <a:cs typeface="Franklin Gothic Medium"/>
              </a:rPr>
              <a:t>Издает</a:t>
            </a:r>
            <a:r>
              <a:rPr sz="900" spc="-15" dirty="0">
                <a:latin typeface="Franklin Gothic Medium"/>
                <a:cs typeface="Franklin Gothic Medium"/>
              </a:rPr>
              <a:t> </a:t>
            </a:r>
            <a:r>
              <a:rPr sz="900" spc="-25" dirty="0">
                <a:latin typeface="Franklin Gothic Medium"/>
                <a:cs typeface="Franklin Gothic Medium"/>
              </a:rPr>
              <a:t>приказ</a:t>
            </a:r>
            <a:r>
              <a:rPr sz="900" spc="-35" dirty="0">
                <a:latin typeface="Franklin Gothic Medium"/>
                <a:cs typeface="Franklin Gothic Medium"/>
              </a:rPr>
              <a:t> </a:t>
            </a:r>
            <a:r>
              <a:rPr sz="900" dirty="0">
                <a:latin typeface="Franklin Gothic Medium"/>
                <a:cs typeface="Franklin Gothic Medium"/>
              </a:rPr>
              <a:t>о </a:t>
            </a:r>
            <a:r>
              <a:rPr sz="900" spc="-10" dirty="0">
                <a:latin typeface="Franklin Gothic Medium"/>
                <a:cs typeface="Franklin Gothic Medium"/>
              </a:rPr>
              <a:t>зачислении </a:t>
            </a:r>
            <a:r>
              <a:rPr sz="900" spc="-20" dirty="0">
                <a:latin typeface="Franklin Gothic Medium"/>
                <a:cs typeface="Franklin Gothic Medium"/>
              </a:rPr>
              <a:t>ребенка</a:t>
            </a:r>
            <a:r>
              <a:rPr sz="900" dirty="0">
                <a:latin typeface="Franklin Gothic Medium"/>
                <a:cs typeface="Franklin Gothic Medium"/>
              </a:rPr>
              <a:t> в</a:t>
            </a:r>
            <a:r>
              <a:rPr sz="900" spc="5" dirty="0">
                <a:latin typeface="Franklin Gothic Medium"/>
                <a:cs typeface="Franklin Gothic Medium"/>
              </a:rPr>
              <a:t> </a:t>
            </a:r>
            <a:r>
              <a:rPr sz="900" spc="-25" dirty="0">
                <a:latin typeface="Franklin Gothic Medium"/>
                <a:cs typeface="Franklin Gothic Medium"/>
              </a:rPr>
              <a:t>ДОУ</a:t>
            </a:r>
            <a:endParaRPr sz="900">
              <a:latin typeface="Franklin Gothic Medium"/>
              <a:cs typeface="Franklin Gothic Medium"/>
            </a:endParaRPr>
          </a:p>
          <a:p>
            <a:pPr algn="ctr">
              <a:lnSpc>
                <a:spcPct val="100000"/>
              </a:lnSpc>
            </a:pPr>
            <a:r>
              <a:rPr sz="900" b="1" dirty="0">
                <a:latin typeface="Arial"/>
                <a:cs typeface="Arial"/>
              </a:rPr>
              <a:t>10</a:t>
            </a:r>
            <a:r>
              <a:rPr sz="900" b="1" spc="10" dirty="0">
                <a:latin typeface="Arial"/>
                <a:cs typeface="Arial"/>
              </a:rPr>
              <a:t> </a:t>
            </a:r>
            <a:r>
              <a:rPr sz="900" b="1" spc="-25" dirty="0">
                <a:latin typeface="Arial"/>
                <a:cs typeface="Arial"/>
              </a:rPr>
              <a:t>мин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60" name="object 60"/>
          <p:cNvGrpSpPr/>
          <p:nvPr/>
        </p:nvGrpSpPr>
        <p:grpSpPr>
          <a:xfrm>
            <a:off x="4345051" y="2201926"/>
            <a:ext cx="240029" cy="509905"/>
            <a:chOff x="4345051" y="2201926"/>
            <a:chExt cx="240029" cy="509905"/>
          </a:xfrm>
        </p:grpSpPr>
        <p:sp>
          <p:nvSpPr>
            <p:cNvPr id="61" name="object 61"/>
            <p:cNvSpPr/>
            <p:nvPr/>
          </p:nvSpPr>
          <p:spPr>
            <a:xfrm>
              <a:off x="4357751" y="2214626"/>
              <a:ext cx="214629" cy="484505"/>
            </a:xfrm>
            <a:custGeom>
              <a:avLst/>
              <a:gdLst/>
              <a:ahLst/>
              <a:cxnLst/>
              <a:rect l="l" t="t" r="r" b="b"/>
              <a:pathLst>
                <a:path w="214629" h="484505">
                  <a:moveTo>
                    <a:pt x="107061" y="0"/>
                  </a:moveTo>
                  <a:lnTo>
                    <a:pt x="107061" y="121031"/>
                  </a:lnTo>
                  <a:lnTo>
                    <a:pt x="0" y="121031"/>
                  </a:lnTo>
                  <a:lnTo>
                    <a:pt x="0" y="363093"/>
                  </a:lnTo>
                  <a:lnTo>
                    <a:pt x="107061" y="363093"/>
                  </a:lnTo>
                  <a:lnTo>
                    <a:pt x="107061" y="484124"/>
                  </a:lnTo>
                  <a:lnTo>
                    <a:pt x="214249" y="242062"/>
                  </a:lnTo>
                  <a:lnTo>
                    <a:pt x="107061" y="0"/>
                  </a:lnTo>
                  <a:close/>
                </a:path>
              </a:pathLst>
            </a:custGeom>
            <a:solidFill>
              <a:srgbClr val="2CA1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4357751" y="2214626"/>
              <a:ext cx="214629" cy="484505"/>
            </a:xfrm>
            <a:custGeom>
              <a:avLst/>
              <a:gdLst/>
              <a:ahLst/>
              <a:cxnLst/>
              <a:rect l="l" t="t" r="r" b="b"/>
              <a:pathLst>
                <a:path w="214629" h="484505">
                  <a:moveTo>
                    <a:pt x="0" y="121031"/>
                  </a:moveTo>
                  <a:lnTo>
                    <a:pt x="107061" y="121031"/>
                  </a:lnTo>
                  <a:lnTo>
                    <a:pt x="107061" y="0"/>
                  </a:lnTo>
                  <a:lnTo>
                    <a:pt x="214249" y="242062"/>
                  </a:lnTo>
                  <a:lnTo>
                    <a:pt x="107061" y="484124"/>
                  </a:lnTo>
                  <a:lnTo>
                    <a:pt x="107061" y="363093"/>
                  </a:lnTo>
                  <a:lnTo>
                    <a:pt x="0" y="363093"/>
                  </a:lnTo>
                  <a:lnTo>
                    <a:pt x="0" y="121031"/>
                  </a:lnTo>
                  <a:close/>
                </a:path>
              </a:pathLst>
            </a:custGeom>
            <a:ln w="25400">
              <a:solidFill>
                <a:srgbClr val="1E768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3" name="object 6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1021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ВВЕДЕНИЕ</a:t>
            </a:r>
            <a:r>
              <a:rPr spc="-85" dirty="0"/>
              <a:t> </a:t>
            </a:r>
            <a:r>
              <a:rPr dirty="0"/>
              <a:t>В</a:t>
            </a:r>
            <a:r>
              <a:rPr spc="-100" dirty="0"/>
              <a:t> </a:t>
            </a:r>
            <a:r>
              <a:rPr spc="-10" dirty="0"/>
              <a:t>ПРЕДМЕТНУЮ</a:t>
            </a:r>
            <a:r>
              <a:rPr spc="-90" dirty="0"/>
              <a:t> </a:t>
            </a:r>
            <a:r>
              <a:rPr spc="-10" dirty="0"/>
              <a:t>ОБЛАСТЬ </a:t>
            </a:r>
            <a:r>
              <a:rPr dirty="0"/>
              <a:t>(ОПИСАНИЕ</a:t>
            </a:r>
            <a:r>
              <a:rPr spc="-70" dirty="0"/>
              <a:t> </a:t>
            </a:r>
            <a:r>
              <a:rPr dirty="0"/>
              <a:t>СИТУАЦИИ</a:t>
            </a:r>
            <a:r>
              <a:rPr spc="-70" dirty="0"/>
              <a:t> </a:t>
            </a:r>
            <a:r>
              <a:rPr dirty="0"/>
              <a:t>«КАК</a:t>
            </a:r>
            <a:r>
              <a:rPr spc="-55" dirty="0"/>
              <a:t> </a:t>
            </a:r>
            <a:r>
              <a:rPr spc="-10" dirty="0"/>
              <a:t>БУДЕТ»)</a:t>
            </a:r>
          </a:p>
        </p:txBody>
      </p:sp>
      <p:sp>
        <p:nvSpPr>
          <p:cNvPr id="64" name="object 64"/>
          <p:cNvSpPr/>
          <p:nvPr/>
        </p:nvSpPr>
        <p:spPr>
          <a:xfrm>
            <a:off x="468312" y="4437062"/>
            <a:ext cx="1000125" cy="509905"/>
          </a:xfrm>
          <a:custGeom>
            <a:avLst/>
            <a:gdLst/>
            <a:ahLst/>
            <a:cxnLst/>
            <a:rect l="l" t="t" r="r" b="b"/>
            <a:pathLst>
              <a:path w="1000125" h="509904">
                <a:moveTo>
                  <a:pt x="1000125" y="0"/>
                </a:moveTo>
                <a:lnTo>
                  <a:pt x="0" y="0"/>
                </a:lnTo>
                <a:lnTo>
                  <a:pt x="0" y="509587"/>
                </a:lnTo>
                <a:lnTo>
                  <a:pt x="1000125" y="509587"/>
                </a:lnTo>
                <a:lnTo>
                  <a:pt x="1000125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468312" y="4437062"/>
            <a:ext cx="1000125" cy="509905"/>
          </a:xfrm>
          <a:prstGeom prst="rect">
            <a:avLst/>
          </a:prstGeom>
          <a:ln w="25400">
            <a:solidFill>
              <a:srgbClr val="1E768B"/>
            </a:solidFill>
          </a:ln>
        </p:spPr>
        <p:txBody>
          <a:bodyPr vert="horz" wrap="square" lIns="0" tIns="4381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45"/>
              </a:spcBef>
            </a:pPr>
            <a:r>
              <a:rPr sz="800" b="1" dirty="0">
                <a:latin typeface="Arial"/>
                <a:cs typeface="Arial"/>
              </a:rPr>
              <a:t>1</a:t>
            </a:r>
            <a:r>
              <a:rPr sz="800" b="1" spc="-10" dirty="0">
                <a:latin typeface="Arial"/>
                <a:cs typeface="Arial"/>
              </a:rPr>
              <a:t> </a:t>
            </a:r>
            <a:r>
              <a:rPr sz="800" b="1" spc="-25" dirty="0">
                <a:latin typeface="Arial"/>
                <a:cs typeface="Arial"/>
              </a:rPr>
              <a:t>шаг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66" name="object 66"/>
          <p:cNvGrpSpPr/>
          <p:nvPr/>
        </p:nvGrpSpPr>
        <p:grpSpPr>
          <a:xfrm>
            <a:off x="44204" y="4422711"/>
            <a:ext cx="2342515" cy="2138680"/>
            <a:chOff x="44204" y="4422711"/>
            <a:chExt cx="2342515" cy="2138680"/>
          </a:xfrm>
        </p:grpSpPr>
        <p:sp>
          <p:nvSpPr>
            <p:cNvPr id="67" name="object 67"/>
            <p:cNvSpPr/>
            <p:nvPr/>
          </p:nvSpPr>
          <p:spPr>
            <a:xfrm>
              <a:off x="468312" y="4436998"/>
              <a:ext cx="1008380" cy="505459"/>
            </a:xfrm>
            <a:custGeom>
              <a:avLst/>
              <a:gdLst/>
              <a:ahLst/>
              <a:cxnLst/>
              <a:rect l="l" t="t" r="r" b="b"/>
              <a:pathLst>
                <a:path w="1008380" h="505460">
                  <a:moveTo>
                    <a:pt x="0" y="500125"/>
                  </a:moveTo>
                  <a:lnTo>
                    <a:pt x="1000188" y="0"/>
                  </a:lnTo>
                </a:path>
                <a:path w="1008380" h="505460">
                  <a:moveTo>
                    <a:pt x="0" y="126"/>
                  </a:moveTo>
                  <a:lnTo>
                    <a:pt x="1008062" y="504951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8" name="object 6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4204" y="5000257"/>
              <a:ext cx="2342370" cy="1560553"/>
            </a:xfrm>
            <a:prstGeom prst="rect">
              <a:avLst/>
            </a:prstGeom>
          </p:spPr>
        </p:pic>
        <p:pic>
          <p:nvPicPr>
            <p:cNvPr id="69" name="object 6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867" y="5056631"/>
              <a:ext cx="2296668" cy="1479804"/>
            </a:xfrm>
            <a:prstGeom prst="rect">
              <a:avLst/>
            </a:prstGeom>
          </p:spPr>
        </p:pic>
      </p:grpSp>
      <p:sp>
        <p:nvSpPr>
          <p:cNvPr id="70" name="object 70"/>
          <p:cNvSpPr txBox="1"/>
          <p:nvPr/>
        </p:nvSpPr>
        <p:spPr>
          <a:xfrm>
            <a:off x="107950" y="5013325"/>
            <a:ext cx="2214880" cy="482824"/>
          </a:xfrm>
          <a:prstGeom prst="rect">
            <a:avLst/>
          </a:prstGeom>
          <a:solidFill>
            <a:srgbClr val="F3A176"/>
          </a:solidFill>
        </p:spPr>
        <p:txBody>
          <a:bodyPr vert="horz" wrap="square" lIns="0" tIns="112395" rIns="0" bIns="0" rtlCol="0">
            <a:spAutoFit/>
          </a:bodyPr>
          <a:lstStyle/>
          <a:p>
            <a:pPr marL="242570" marR="236220" algn="ctr">
              <a:lnSpc>
                <a:spcPct val="100000"/>
              </a:lnSpc>
              <a:spcBef>
                <a:spcPts val="885"/>
              </a:spcBef>
            </a:pPr>
            <a:r>
              <a:rPr sz="1200" spc="-25" dirty="0">
                <a:latin typeface="Franklin Gothic Medium"/>
                <a:cs typeface="Franklin Gothic Medium"/>
              </a:rPr>
              <a:t>Родитель</a:t>
            </a:r>
            <a:r>
              <a:rPr sz="1200" spc="-35" dirty="0">
                <a:latin typeface="Franklin Gothic Medium"/>
                <a:cs typeface="Franklin Gothic Medium"/>
              </a:rPr>
              <a:t> </a:t>
            </a:r>
            <a:r>
              <a:rPr sz="1200" spc="-10" dirty="0">
                <a:latin typeface="Franklin Gothic Medium"/>
                <a:cs typeface="Franklin Gothic Medium"/>
              </a:rPr>
              <a:t>получает</a:t>
            </a:r>
            <a:r>
              <a:rPr sz="1200" spc="-25" dirty="0">
                <a:latin typeface="Franklin Gothic Medium"/>
                <a:cs typeface="Franklin Gothic Medium"/>
              </a:rPr>
              <a:t> </a:t>
            </a:r>
            <a:r>
              <a:rPr sz="1200" spc="-10" dirty="0">
                <a:latin typeface="Franklin Gothic Medium"/>
                <a:cs typeface="Franklin Gothic Medium"/>
              </a:rPr>
              <a:t>список </a:t>
            </a:r>
            <a:r>
              <a:rPr sz="1200" spc="-30" dirty="0" err="1">
                <a:latin typeface="Franklin Gothic Medium"/>
                <a:cs typeface="Franklin Gothic Medium"/>
              </a:rPr>
              <a:t>необходимых</a:t>
            </a:r>
            <a:r>
              <a:rPr sz="1200" spc="20" dirty="0">
                <a:latin typeface="Franklin Gothic Medium"/>
                <a:cs typeface="Franklin Gothic Medium"/>
              </a:rPr>
              <a:t> </a:t>
            </a:r>
            <a:r>
              <a:rPr sz="1200" spc="-20" dirty="0" err="1" smtClean="0">
                <a:latin typeface="Franklin Gothic Medium"/>
                <a:cs typeface="Franklin Gothic Medium"/>
              </a:rPr>
              <a:t>документов</a:t>
            </a:r>
            <a:r>
              <a:rPr lang="ru-RU" sz="1200" spc="-20" dirty="0">
                <a:latin typeface="Franklin Gothic Medium"/>
                <a:cs typeface="Franklin Gothic Medium"/>
              </a:rPr>
              <a:t>.</a:t>
            </a:r>
            <a:endParaRPr sz="1200" dirty="0" smtClean="0">
              <a:latin typeface="Franklin Gothic Medium"/>
              <a:cs typeface="Franklin Gothic Medium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6626479" y="5066157"/>
            <a:ext cx="2008505" cy="787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95"/>
              </a:spcBef>
            </a:pPr>
            <a:r>
              <a:rPr sz="1000" b="1" spc="-114" dirty="0">
                <a:solidFill>
                  <a:srgbClr val="464646"/>
                </a:solidFill>
                <a:latin typeface="Arial"/>
                <a:cs typeface="Arial"/>
              </a:rPr>
              <a:t>ВПП</a:t>
            </a:r>
            <a:r>
              <a:rPr sz="1000" b="1" spc="5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00" b="1" spc="-55" dirty="0">
                <a:solidFill>
                  <a:srgbClr val="464646"/>
                </a:solidFill>
                <a:latin typeface="Arial"/>
                <a:cs typeface="Arial"/>
              </a:rPr>
              <a:t>(время</a:t>
            </a:r>
            <a:r>
              <a:rPr sz="1000" b="1" spc="-25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00" b="1" spc="-65" dirty="0">
                <a:solidFill>
                  <a:srgbClr val="464646"/>
                </a:solidFill>
                <a:latin typeface="Arial"/>
                <a:cs typeface="Arial"/>
              </a:rPr>
              <a:t>протекания</a:t>
            </a:r>
            <a:r>
              <a:rPr sz="1000" b="1" spc="-30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00" b="1" spc="-60" dirty="0">
                <a:solidFill>
                  <a:srgbClr val="464646"/>
                </a:solidFill>
                <a:latin typeface="Arial"/>
                <a:cs typeface="Arial"/>
              </a:rPr>
              <a:t>процесса): </a:t>
            </a:r>
            <a:r>
              <a:rPr sz="1000" b="1" dirty="0">
                <a:solidFill>
                  <a:srgbClr val="464646"/>
                </a:solidFill>
                <a:latin typeface="Arial"/>
                <a:cs typeface="Arial"/>
              </a:rPr>
              <a:t>300</a:t>
            </a:r>
            <a:r>
              <a:rPr sz="1000" b="1" spc="30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00" b="1" spc="-45" dirty="0">
                <a:solidFill>
                  <a:srgbClr val="464646"/>
                </a:solidFill>
                <a:latin typeface="Arial"/>
                <a:cs typeface="Arial"/>
              </a:rPr>
              <a:t>мин</a:t>
            </a:r>
            <a:r>
              <a:rPr sz="1000" b="1" spc="50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00" b="1" spc="-95" dirty="0">
                <a:solidFill>
                  <a:srgbClr val="464646"/>
                </a:solidFill>
                <a:latin typeface="Arial"/>
                <a:cs typeface="Arial"/>
              </a:rPr>
              <a:t>-</a:t>
            </a:r>
            <a:r>
              <a:rPr sz="1000" b="1" dirty="0">
                <a:solidFill>
                  <a:srgbClr val="464646"/>
                </a:solidFill>
                <a:latin typeface="Arial"/>
                <a:cs typeface="Arial"/>
              </a:rPr>
              <a:t>470</a:t>
            </a:r>
            <a:r>
              <a:rPr sz="1000" b="1" spc="20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00" b="1" spc="-25" dirty="0">
                <a:solidFill>
                  <a:srgbClr val="464646"/>
                </a:solidFill>
                <a:latin typeface="Arial"/>
                <a:cs typeface="Arial"/>
              </a:rPr>
              <a:t>мин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000" b="1" spc="-65" dirty="0">
                <a:solidFill>
                  <a:srgbClr val="464646"/>
                </a:solidFill>
                <a:latin typeface="Arial"/>
                <a:cs typeface="Arial"/>
              </a:rPr>
              <a:t>Экономия</a:t>
            </a:r>
            <a:r>
              <a:rPr sz="1000" b="1" spc="-15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464646"/>
                </a:solidFill>
                <a:latin typeface="Arial"/>
                <a:cs typeface="Arial"/>
              </a:rPr>
              <a:t>времени: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000" b="1" spc="-10" dirty="0">
                <a:solidFill>
                  <a:srgbClr val="464646"/>
                </a:solidFill>
                <a:latin typeface="Arial"/>
                <a:cs typeface="Arial"/>
              </a:rPr>
              <a:t>60-</a:t>
            </a:r>
            <a:r>
              <a:rPr sz="1000" b="1" dirty="0">
                <a:solidFill>
                  <a:srgbClr val="464646"/>
                </a:solidFill>
                <a:latin typeface="Arial"/>
                <a:cs typeface="Arial"/>
              </a:rPr>
              <a:t>120</a:t>
            </a:r>
            <a:r>
              <a:rPr sz="1000" b="1" spc="45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00" b="1" spc="-25" dirty="0">
                <a:solidFill>
                  <a:srgbClr val="464646"/>
                </a:solidFill>
                <a:latin typeface="Arial"/>
                <a:cs typeface="Arial"/>
              </a:rPr>
              <a:t>мин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000" b="1" spc="-35" dirty="0">
                <a:solidFill>
                  <a:srgbClr val="464646"/>
                </a:solidFill>
                <a:latin typeface="Arial"/>
                <a:cs typeface="Arial"/>
              </a:rPr>
              <a:t>49%-</a:t>
            </a:r>
            <a:r>
              <a:rPr sz="1000" b="1" spc="-25" dirty="0">
                <a:solidFill>
                  <a:srgbClr val="464646"/>
                </a:solidFill>
                <a:latin typeface="Arial"/>
                <a:cs typeface="Arial"/>
              </a:rPr>
              <a:t>56%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72" name="object 72"/>
          <p:cNvGrpSpPr/>
          <p:nvPr/>
        </p:nvGrpSpPr>
        <p:grpSpPr>
          <a:xfrm>
            <a:off x="3773551" y="3344798"/>
            <a:ext cx="382905" cy="311150"/>
            <a:chOff x="3773551" y="3344798"/>
            <a:chExt cx="382905" cy="311150"/>
          </a:xfrm>
        </p:grpSpPr>
        <p:sp>
          <p:nvSpPr>
            <p:cNvPr id="73" name="object 73"/>
            <p:cNvSpPr/>
            <p:nvPr/>
          </p:nvSpPr>
          <p:spPr>
            <a:xfrm>
              <a:off x="3786251" y="3357498"/>
              <a:ext cx="357505" cy="285750"/>
            </a:xfrm>
            <a:custGeom>
              <a:avLst/>
              <a:gdLst/>
              <a:ahLst/>
              <a:cxnLst/>
              <a:rect l="l" t="t" r="r" b="b"/>
              <a:pathLst>
                <a:path w="357504" h="285750">
                  <a:moveTo>
                    <a:pt x="240029" y="0"/>
                  </a:moveTo>
                  <a:lnTo>
                    <a:pt x="178562" y="76835"/>
                  </a:lnTo>
                  <a:lnTo>
                    <a:pt x="138049" y="30479"/>
                  </a:lnTo>
                  <a:lnTo>
                    <a:pt x="120903" y="83692"/>
                  </a:lnTo>
                  <a:lnTo>
                    <a:pt x="6096" y="30479"/>
                  </a:lnTo>
                  <a:lnTo>
                    <a:pt x="76453" y="100837"/>
                  </a:lnTo>
                  <a:lnTo>
                    <a:pt x="0" y="114046"/>
                  </a:lnTo>
                  <a:lnTo>
                    <a:pt x="61468" y="155828"/>
                  </a:lnTo>
                  <a:lnTo>
                    <a:pt x="2159" y="193039"/>
                  </a:lnTo>
                  <a:lnTo>
                    <a:pt x="93599" y="184403"/>
                  </a:lnTo>
                  <a:lnTo>
                    <a:pt x="78739" y="233172"/>
                  </a:lnTo>
                  <a:lnTo>
                    <a:pt x="127508" y="206755"/>
                  </a:lnTo>
                  <a:lnTo>
                    <a:pt x="140208" y="285750"/>
                  </a:lnTo>
                  <a:lnTo>
                    <a:pt x="174116" y="197612"/>
                  </a:lnTo>
                  <a:lnTo>
                    <a:pt x="218948" y="261112"/>
                  </a:lnTo>
                  <a:lnTo>
                    <a:pt x="231775" y="191262"/>
                  </a:lnTo>
                  <a:lnTo>
                    <a:pt x="299974" y="239395"/>
                  </a:lnTo>
                  <a:lnTo>
                    <a:pt x="278384" y="171323"/>
                  </a:lnTo>
                  <a:lnTo>
                    <a:pt x="357124" y="175895"/>
                  </a:lnTo>
                  <a:lnTo>
                    <a:pt x="291084" y="138684"/>
                  </a:lnTo>
                  <a:lnTo>
                    <a:pt x="348869" y="107696"/>
                  </a:lnTo>
                  <a:lnTo>
                    <a:pt x="276098" y="96774"/>
                  </a:lnTo>
                  <a:lnTo>
                    <a:pt x="303911" y="59054"/>
                  </a:lnTo>
                  <a:lnTo>
                    <a:pt x="234061" y="70485"/>
                  </a:lnTo>
                  <a:lnTo>
                    <a:pt x="240029" y="0"/>
                  </a:lnTo>
                  <a:close/>
                </a:path>
              </a:pathLst>
            </a:custGeom>
            <a:solidFill>
              <a:srgbClr val="DA1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3786251" y="3357498"/>
              <a:ext cx="357505" cy="285750"/>
            </a:xfrm>
            <a:custGeom>
              <a:avLst/>
              <a:gdLst/>
              <a:ahLst/>
              <a:cxnLst/>
              <a:rect l="l" t="t" r="r" b="b"/>
              <a:pathLst>
                <a:path w="357504" h="285750">
                  <a:moveTo>
                    <a:pt x="178562" y="76835"/>
                  </a:moveTo>
                  <a:lnTo>
                    <a:pt x="240029" y="0"/>
                  </a:lnTo>
                  <a:lnTo>
                    <a:pt x="234061" y="70485"/>
                  </a:lnTo>
                  <a:lnTo>
                    <a:pt x="303911" y="59054"/>
                  </a:lnTo>
                  <a:lnTo>
                    <a:pt x="276098" y="96774"/>
                  </a:lnTo>
                  <a:lnTo>
                    <a:pt x="348869" y="107696"/>
                  </a:lnTo>
                  <a:lnTo>
                    <a:pt x="291084" y="138684"/>
                  </a:lnTo>
                  <a:lnTo>
                    <a:pt x="357124" y="175895"/>
                  </a:lnTo>
                  <a:lnTo>
                    <a:pt x="278384" y="171323"/>
                  </a:lnTo>
                  <a:lnTo>
                    <a:pt x="299974" y="239395"/>
                  </a:lnTo>
                  <a:lnTo>
                    <a:pt x="231775" y="191262"/>
                  </a:lnTo>
                  <a:lnTo>
                    <a:pt x="218948" y="261112"/>
                  </a:lnTo>
                  <a:lnTo>
                    <a:pt x="174116" y="197612"/>
                  </a:lnTo>
                  <a:lnTo>
                    <a:pt x="140208" y="285750"/>
                  </a:lnTo>
                  <a:lnTo>
                    <a:pt x="127508" y="206755"/>
                  </a:lnTo>
                  <a:lnTo>
                    <a:pt x="78739" y="233172"/>
                  </a:lnTo>
                  <a:lnTo>
                    <a:pt x="93599" y="184403"/>
                  </a:lnTo>
                  <a:lnTo>
                    <a:pt x="2159" y="193039"/>
                  </a:lnTo>
                  <a:lnTo>
                    <a:pt x="61468" y="155828"/>
                  </a:lnTo>
                  <a:lnTo>
                    <a:pt x="0" y="114046"/>
                  </a:lnTo>
                  <a:lnTo>
                    <a:pt x="76453" y="100837"/>
                  </a:lnTo>
                  <a:lnTo>
                    <a:pt x="6096" y="30479"/>
                  </a:lnTo>
                  <a:lnTo>
                    <a:pt x="120903" y="83692"/>
                  </a:lnTo>
                  <a:lnTo>
                    <a:pt x="138049" y="30479"/>
                  </a:lnTo>
                  <a:lnTo>
                    <a:pt x="178562" y="76835"/>
                  </a:lnTo>
                  <a:close/>
                </a:path>
              </a:pathLst>
            </a:custGeom>
            <a:ln w="25400">
              <a:solidFill>
                <a:srgbClr val="9F13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5" name="object 75"/>
          <p:cNvSpPr txBox="1"/>
          <p:nvPr/>
        </p:nvSpPr>
        <p:spPr>
          <a:xfrm>
            <a:off x="3898138" y="3366896"/>
            <a:ext cx="13017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solidFill>
                  <a:srgbClr val="FFFFFF"/>
                </a:solidFill>
                <a:latin typeface="Arial"/>
                <a:cs typeface="Arial"/>
              </a:rPr>
              <a:t>6</a:t>
            </a:r>
            <a:endParaRPr sz="140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427221" y="4920818"/>
            <a:ext cx="151193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0" dirty="0">
                <a:latin typeface="Franklin Gothic Medium"/>
                <a:cs typeface="Franklin Gothic Medium"/>
              </a:rPr>
              <a:t>Заведующего</a:t>
            </a:r>
            <a:r>
              <a:rPr sz="1000" dirty="0">
                <a:latin typeface="Franklin Gothic Medium"/>
                <a:cs typeface="Franklin Gothic Medium"/>
              </a:rPr>
              <a:t> нет</a:t>
            </a:r>
            <a:r>
              <a:rPr sz="1000" spc="-30" dirty="0">
                <a:latin typeface="Franklin Gothic Medium"/>
                <a:cs typeface="Franklin Gothic Medium"/>
              </a:rPr>
              <a:t> </a:t>
            </a:r>
            <a:r>
              <a:rPr sz="1000" dirty="0">
                <a:latin typeface="Franklin Gothic Medium"/>
                <a:cs typeface="Franklin Gothic Medium"/>
              </a:rPr>
              <a:t>на</a:t>
            </a:r>
            <a:r>
              <a:rPr sz="1000" spc="-25" dirty="0">
                <a:latin typeface="Franklin Gothic Medium"/>
                <a:cs typeface="Franklin Gothic Medium"/>
              </a:rPr>
              <a:t> </a:t>
            </a:r>
            <a:r>
              <a:rPr sz="1000" spc="-20" dirty="0">
                <a:latin typeface="Franklin Gothic Medium"/>
                <a:cs typeface="Franklin Gothic Medium"/>
              </a:rPr>
              <a:t>месте</a:t>
            </a:r>
            <a:endParaRPr sz="1000">
              <a:latin typeface="Franklin Gothic Medium"/>
              <a:cs typeface="Franklin Gothic Medium"/>
            </a:endParaRPr>
          </a:p>
        </p:txBody>
      </p:sp>
      <p:grpSp>
        <p:nvGrpSpPr>
          <p:cNvPr id="77" name="object 77"/>
          <p:cNvGrpSpPr/>
          <p:nvPr/>
        </p:nvGrpSpPr>
        <p:grpSpPr>
          <a:xfrm>
            <a:off x="2830576" y="4856098"/>
            <a:ext cx="382905" cy="311150"/>
            <a:chOff x="2830576" y="4856098"/>
            <a:chExt cx="382905" cy="311150"/>
          </a:xfrm>
        </p:grpSpPr>
        <p:sp>
          <p:nvSpPr>
            <p:cNvPr id="78" name="object 78"/>
            <p:cNvSpPr/>
            <p:nvPr/>
          </p:nvSpPr>
          <p:spPr>
            <a:xfrm>
              <a:off x="2843276" y="4868798"/>
              <a:ext cx="357505" cy="285750"/>
            </a:xfrm>
            <a:custGeom>
              <a:avLst/>
              <a:gdLst/>
              <a:ahLst/>
              <a:cxnLst/>
              <a:rect l="l" t="t" r="r" b="b"/>
              <a:pathLst>
                <a:path w="357505" h="285750">
                  <a:moveTo>
                    <a:pt x="240030" y="0"/>
                  </a:moveTo>
                  <a:lnTo>
                    <a:pt x="178562" y="76834"/>
                  </a:lnTo>
                  <a:lnTo>
                    <a:pt x="138049" y="30480"/>
                  </a:lnTo>
                  <a:lnTo>
                    <a:pt x="120904" y="83693"/>
                  </a:lnTo>
                  <a:lnTo>
                    <a:pt x="6096" y="30480"/>
                  </a:lnTo>
                  <a:lnTo>
                    <a:pt x="76454" y="100837"/>
                  </a:lnTo>
                  <a:lnTo>
                    <a:pt x="0" y="114045"/>
                  </a:lnTo>
                  <a:lnTo>
                    <a:pt x="61468" y="155828"/>
                  </a:lnTo>
                  <a:lnTo>
                    <a:pt x="2159" y="193039"/>
                  </a:lnTo>
                  <a:lnTo>
                    <a:pt x="93599" y="184403"/>
                  </a:lnTo>
                  <a:lnTo>
                    <a:pt x="78740" y="233171"/>
                  </a:lnTo>
                  <a:lnTo>
                    <a:pt x="127507" y="206756"/>
                  </a:lnTo>
                  <a:lnTo>
                    <a:pt x="140207" y="285750"/>
                  </a:lnTo>
                  <a:lnTo>
                    <a:pt x="174117" y="197612"/>
                  </a:lnTo>
                  <a:lnTo>
                    <a:pt x="218948" y="261112"/>
                  </a:lnTo>
                  <a:lnTo>
                    <a:pt x="231775" y="191262"/>
                  </a:lnTo>
                  <a:lnTo>
                    <a:pt x="299974" y="239394"/>
                  </a:lnTo>
                  <a:lnTo>
                    <a:pt x="278384" y="171323"/>
                  </a:lnTo>
                  <a:lnTo>
                    <a:pt x="357124" y="175894"/>
                  </a:lnTo>
                  <a:lnTo>
                    <a:pt x="291084" y="138683"/>
                  </a:lnTo>
                  <a:lnTo>
                    <a:pt x="348869" y="107695"/>
                  </a:lnTo>
                  <a:lnTo>
                    <a:pt x="276098" y="96774"/>
                  </a:lnTo>
                  <a:lnTo>
                    <a:pt x="303911" y="59055"/>
                  </a:lnTo>
                  <a:lnTo>
                    <a:pt x="234061" y="70484"/>
                  </a:lnTo>
                  <a:lnTo>
                    <a:pt x="240030" y="0"/>
                  </a:lnTo>
                  <a:close/>
                </a:path>
              </a:pathLst>
            </a:custGeom>
            <a:solidFill>
              <a:srgbClr val="DA1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2843276" y="4868798"/>
              <a:ext cx="357505" cy="285750"/>
            </a:xfrm>
            <a:custGeom>
              <a:avLst/>
              <a:gdLst/>
              <a:ahLst/>
              <a:cxnLst/>
              <a:rect l="l" t="t" r="r" b="b"/>
              <a:pathLst>
                <a:path w="357505" h="285750">
                  <a:moveTo>
                    <a:pt x="178562" y="76834"/>
                  </a:moveTo>
                  <a:lnTo>
                    <a:pt x="240030" y="0"/>
                  </a:lnTo>
                  <a:lnTo>
                    <a:pt x="234061" y="70484"/>
                  </a:lnTo>
                  <a:lnTo>
                    <a:pt x="303911" y="59055"/>
                  </a:lnTo>
                  <a:lnTo>
                    <a:pt x="276098" y="96774"/>
                  </a:lnTo>
                  <a:lnTo>
                    <a:pt x="348869" y="107695"/>
                  </a:lnTo>
                  <a:lnTo>
                    <a:pt x="291084" y="138683"/>
                  </a:lnTo>
                  <a:lnTo>
                    <a:pt x="357124" y="175894"/>
                  </a:lnTo>
                  <a:lnTo>
                    <a:pt x="278384" y="171323"/>
                  </a:lnTo>
                  <a:lnTo>
                    <a:pt x="299974" y="239394"/>
                  </a:lnTo>
                  <a:lnTo>
                    <a:pt x="231775" y="191262"/>
                  </a:lnTo>
                  <a:lnTo>
                    <a:pt x="218948" y="261112"/>
                  </a:lnTo>
                  <a:lnTo>
                    <a:pt x="174117" y="197612"/>
                  </a:lnTo>
                  <a:lnTo>
                    <a:pt x="140207" y="285750"/>
                  </a:lnTo>
                  <a:lnTo>
                    <a:pt x="127507" y="206756"/>
                  </a:lnTo>
                  <a:lnTo>
                    <a:pt x="78740" y="233171"/>
                  </a:lnTo>
                  <a:lnTo>
                    <a:pt x="93599" y="184403"/>
                  </a:lnTo>
                  <a:lnTo>
                    <a:pt x="2159" y="193039"/>
                  </a:lnTo>
                  <a:lnTo>
                    <a:pt x="61468" y="155828"/>
                  </a:lnTo>
                  <a:lnTo>
                    <a:pt x="0" y="114045"/>
                  </a:lnTo>
                  <a:lnTo>
                    <a:pt x="76454" y="100837"/>
                  </a:lnTo>
                  <a:lnTo>
                    <a:pt x="6096" y="30480"/>
                  </a:lnTo>
                  <a:lnTo>
                    <a:pt x="120904" y="83693"/>
                  </a:lnTo>
                  <a:lnTo>
                    <a:pt x="138049" y="30480"/>
                  </a:lnTo>
                  <a:lnTo>
                    <a:pt x="178562" y="76834"/>
                  </a:lnTo>
                  <a:close/>
                </a:path>
              </a:pathLst>
            </a:custGeom>
            <a:ln w="25400">
              <a:solidFill>
                <a:srgbClr val="9F13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0" name="object 80"/>
          <p:cNvSpPr txBox="1"/>
          <p:nvPr/>
        </p:nvSpPr>
        <p:spPr>
          <a:xfrm>
            <a:off x="2954782" y="4878451"/>
            <a:ext cx="1301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solidFill>
                  <a:srgbClr val="FFFFFF"/>
                </a:solidFill>
                <a:latin typeface="Arial"/>
                <a:cs typeface="Arial"/>
              </a:rPr>
              <a:t>6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81" name="object 8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137275" y="3249548"/>
            <a:ext cx="573087" cy="1701800"/>
          </a:xfrm>
          <a:prstGeom prst="rect">
            <a:avLst/>
          </a:prstGeom>
        </p:spPr>
      </p:pic>
      <p:pic>
        <p:nvPicPr>
          <p:cNvPr id="82" name="object 8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62880" y="1922492"/>
            <a:ext cx="312518" cy="129390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4350" y="1046099"/>
            <a:ext cx="8629650" cy="19050"/>
          </a:xfrm>
          <a:prstGeom prst="rect">
            <a:avLst/>
          </a:prstGeom>
        </p:spPr>
      </p:pic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50812" y="828675"/>
          <a:ext cx="8970643" cy="5902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5615"/>
                <a:gridCol w="1765935"/>
                <a:gridCol w="1224914"/>
                <a:gridCol w="1873250"/>
                <a:gridCol w="1441450"/>
                <a:gridCol w="1153159"/>
                <a:gridCol w="1036320"/>
              </a:tblGrid>
              <a:tr h="7708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b="1" spc="-50" dirty="0">
                          <a:latin typeface="Arial"/>
                          <a:cs typeface="Arial"/>
                        </a:rPr>
                        <a:t>№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5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996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Обоснование</a:t>
                      </a:r>
                      <a:r>
                        <a:rPr sz="11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(проблема)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33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5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028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Причины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33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5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88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Планируемые</a:t>
                      </a:r>
                      <a:r>
                        <a:rPr sz="11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мероприятия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33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Документ,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9375" marR="72390" indent="1905" algn="ctr">
                        <a:lnSpc>
                          <a:spcPts val="1530"/>
                        </a:lnSpc>
                        <a:spcBef>
                          <a:spcPts val="65"/>
                        </a:spcBef>
                      </a:pP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подтверждающий 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выполнение</a:t>
                      </a:r>
                      <a:r>
                        <a:rPr sz="11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работы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Ф.И.О.,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должность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86360" marR="76835" algn="ctr">
                        <a:lnSpc>
                          <a:spcPct val="114500"/>
                        </a:lnSpc>
                        <a:spcBef>
                          <a:spcPts val="15"/>
                        </a:spcBef>
                      </a:pP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ответственного исполнителя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5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124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Сроки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33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728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Franklin Gothic Medium"/>
                          <a:cs typeface="Franklin Gothic Medium"/>
                        </a:rPr>
                        <a:t>1.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48945" marR="137795" indent="-30480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Родитель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посещает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ДОУ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несколько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раз.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6200" marR="68580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Родитель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знает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какие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документы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необходимы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для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поступления</a:t>
                      </a:r>
                      <a:r>
                        <a:rPr sz="11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ДОУ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59690" marR="49530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Составление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списка-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перечня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документов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необходимых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80340" marR="172720" indent="2540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поступления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дошкольное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учреждение.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2405" marR="183515" algn="ctr">
                        <a:lnSpc>
                          <a:spcPts val="1320"/>
                        </a:lnSpc>
                        <a:spcBef>
                          <a:spcPts val="15"/>
                        </a:spcBef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Список-перечень документов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необходимых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для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поступления</a:t>
                      </a:r>
                      <a:r>
                        <a:rPr sz="11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дошкольное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ts val="1280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образовательное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ts val="1245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учреждение.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300990" marR="67310" indent="-226060" algn="l">
                        <a:lnSpc>
                          <a:spcPct val="100000"/>
                        </a:lnSpc>
                      </a:pPr>
                      <a:r>
                        <a:rPr lang="ru-RU" sz="1100" dirty="0" err="1" smtClean="0">
                          <a:latin typeface="Times New Roman"/>
                          <a:cs typeface="Times New Roman"/>
                        </a:rPr>
                        <a:t>Аралова</a:t>
                      </a: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 О.В. </a:t>
                      </a:r>
                      <a:r>
                        <a:rPr lang="ru-RU" sz="1100" spc="-10" dirty="0" smtClean="0">
                          <a:latin typeface="Times New Roman"/>
                          <a:cs typeface="Times New Roman"/>
                        </a:rPr>
                        <a:t>Специалист отдела кадров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40335">
                        <a:lnSpc>
                          <a:spcPct val="100000"/>
                        </a:lnSpc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20.03.2024</a:t>
                      </a:r>
                      <a:r>
                        <a:rPr sz="1100" spc="-2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г.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40335">
                        <a:lnSpc>
                          <a:spcPct val="100000"/>
                        </a:lnSpc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29.03.2024</a:t>
                      </a:r>
                      <a:r>
                        <a:rPr sz="1100" spc="-2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г.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25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Franklin Gothic Medium"/>
                          <a:cs typeface="Franklin Gothic Medium"/>
                        </a:rPr>
                        <a:t>2.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 marR="40640" algn="ctr">
                        <a:lnSpc>
                          <a:spcPct val="100000"/>
                        </a:lnSpc>
                        <a:spcBef>
                          <a:spcPts val="123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все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специалисты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поликлиники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могут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быть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месте.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Родителю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236854" marR="2292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приходится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 err="1">
                          <a:latin typeface="Times New Roman"/>
                          <a:cs typeface="Times New Roman"/>
                        </a:rPr>
                        <a:t>посещать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spc="0" dirty="0" smtClean="0">
                          <a:latin typeface="Times New Roman"/>
                          <a:cs typeface="Times New Roman"/>
                        </a:rPr>
                        <a:t>поликлинику</a:t>
                      </a:r>
                      <a:r>
                        <a:rPr sz="1100" spc="-4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повторно.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562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14300" marR="104775" indent="-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Специалист</a:t>
                      </a:r>
                      <a:r>
                        <a:rPr sz="11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100" dirty="0" err="1" smtClean="0">
                          <a:latin typeface="Times New Roman"/>
                          <a:cs typeface="Times New Roman"/>
                        </a:rPr>
                        <a:t>отпуске</a:t>
                      </a:r>
                      <a:r>
                        <a:rPr lang="ru-RU" sz="1100" baseline="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 err="1" smtClean="0">
                          <a:latin typeface="Times New Roman"/>
                          <a:cs typeface="Times New Roman"/>
                        </a:rPr>
                        <a:t>или</a:t>
                      </a:r>
                      <a:r>
                        <a:rPr sz="1100" spc="-2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spc="-25" dirty="0" smtClean="0">
                          <a:latin typeface="Times New Roman"/>
                          <a:cs typeface="Times New Roman"/>
                        </a:rPr>
                        <a:t>выходной</a:t>
                      </a: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 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793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4135" marR="55244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Посещение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поликлиники 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для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уточнения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графика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работы специалистов.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95910" marR="255270" indent="-311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График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работы специалистов.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30810" marR="1206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ru-RU" sz="1100" dirty="0" err="1" smtClean="0">
                          <a:latin typeface="Times New Roman"/>
                          <a:cs typeface="Times New Roman"/>
                        </a:rPr>
                        <a:t>Махалова</a:t>
                      </a: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 О.С. </a:t>
                      </a:r>
                      <a:r>
                        <a:rPr sz="1100" spc="-10" dirty="0" err="1" smtClean="0">
                          <a:latin typeface="Times New Roman"/>
                          <a:cs typeface="Times New Roman"/>
                        </a:rPr>
                        <a:t>медицинская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сестра.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403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20.</a:t>
                      </a:r>
                      <a:r>
                        <a:rPr sz="1100" spc="-2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spc="-25" dirty="0" smtClean="0">
                          <a:latin typeface="Times New Roman"/>
                          <a:cs typeface="Times New Roman"/>
                        </a:rPr>
                        <a:t>03.2024 </a:t>
                      </a:r>
                      <a:r>
                        <a:rPr sz="1100" spc="-25" dirty="0" smtClean="0"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.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40335">
                        <a:lnSpc>
                          <a:spcPct val="100000"/>
                        </a:lnSpc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29.03.2024</a:t>
                      </a:r>
                      <a:r>
                        <a:rPr sz="1100" spc="-2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г.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493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Franklin Gothic Medium"/>
                          <a:cs typeface="Franklin Gothic Medium"/>
                        </a:rPr>
                        <a:t>3.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0825" marR="243204" algn="ctr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1100" dirty="0" err="1">
                          <a:latin typeface="Times New Roman"/>
                          <a:cs typeface="Times New Roman"/>
                        </a:rPr>
                        <a:t>Родитель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ищет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кабинет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медсестры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заведующего</a:t>
                      </a:r>
                      <a:r>
                        <a:rPr sz="11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в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учреждении.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8285" marR="240665" indent="1270" algn="ctr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Отсутствие системы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навигации</a:t>
                      </a:r>
                      <a:r>
                        <a:rPr sz="11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учреждении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21334" marR="48260" indent="-46482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Создание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системы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навигации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учреждении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0335" marR="13144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Система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навигации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входе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в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224154" marR="213995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учреждение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на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первом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этаже учреждения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0990" marR="67310" indent="-226060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Белоконь Е.Б.  </a:t>
                      </a:r>
                      <a:r>
                        <a:rPr lang="ru-RU" sz="1100" spc="-10" dirty="0" smtClean="0">
                          <a:latin typeface="Times New Roman"/>
                          <a:cs typeface="Times New Roman"/>
                        </a:rPr>
                        <a:t>Специалист по охране труда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40335">
                        <a:lnSpc>
                          <a:spcPct val="100000"/>
                        </a:lnSpc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11.04.2024</a:t>
                      </a:r>
                      <a:r>
                        <a:rPr sz="1100" spc="-2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г.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403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ru-RU" sz="1100" spc="-10" dirty="0" smtClean="0">
                          <a:latin typeface="Times New Roman"/>
                          <a:cs typeface="Times New Roman"/>
                        </a:rPr>
                        <a:t>17.04.2024</a:t>
                      </a:r>
                      <a:r>
                        <a:rPr sz="1100" spc="3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г.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428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375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Franklin Gothic Medium"/>
                          <a:cs typeface="Franklin Gothic Medium"/>
                        </a:rPr>
                        <a:t>4.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148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695" marR="92710" indent="208279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Родитель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посещает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учреждение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повторно,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так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как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медсестры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может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не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48945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быть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месте.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806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75260" marR="165735" indent="-635" algn="ctr">
                        <a:lnSpc>
                          <a:spcPct val="100000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Медсестра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отсутствует</a:t>
                      </a:r>
                      <a:r>
                        <a:rPr sz="11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месте.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9850" marR="62865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Разработка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графика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работы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медсестры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номер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телефона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связи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49860" marR="140970" indent="11557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График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работы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медсестры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и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номер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30175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телефона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связи.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0810" marR="120650" algn="ctr">
                        <a:lnSpc>
                          <a:spcPts val="1320"/>
                        </a:lnSpc>
                        <a:spcBef>
                          <a:spcPts val="20"/>
                        </a:spcBef>
                      </a:pPr>
                      <a:r>
                        <a:rPr lang="ru-RU" sz="1100" dirty="0" err="1" smtClean="0">
                          <a:latin typeface="Times New Roman"/>
                          <a:cs typeface="Times New Roman"/>
                        </a:rPr>
                        <a:t>Махалова</a:t>
                      </a: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 О.С.</a:t>
                      </a:r>
                      <a:r>
                        <a:rPr lang="ru-RU" sz="1100" baseline="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медицинская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ts val="1275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сестра.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40335">
                        <a:lnSpc>
                          <a:spcPct val="100000"/>
                        </a:lnSpc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15.04.2024 </a:t>
                      </a:r>
                      <a:r>
                        <a:rPr sz="1100" spc="-25" dirty="0" smtClean="0"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.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4033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lang="ru-RU" sz="1100" spc="0" dirty="0" smtClean="0">
                          <a:latin typeface="Times New Roman"/>
                          <a:cs typeface="Times New Roman"/>
                        </a:rPr>
                        <a:t>19.04.2024</a:t>
                      </a:r>
                      <a:r>
                        <a:rPr sz="1100" spc="-2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г.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717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Franklin Gothic Medium"/>
                          <a:cs typeface="Franklin Gothic Medium"/>
                        </a:rPr>
                        <a:t>5.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148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3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Родитель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посещает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3815" marR="10668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учреждение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повторно,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так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как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заведующего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может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не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быть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месте.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Заведующего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нет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месте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876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3815" marR="437515" indent="34925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Назначение</a:t>
                      </a:r>
                      <a:r>
                        <a:rPr sz="11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второго ответственного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лица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за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прием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документов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0355" marR="67945" indent="-22606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Чечулина Т.Г. Старший воспитатель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806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44450" algn="ctr">
                        <a:lnSpc>
                          <a:spcPct val="100000"/>
                        </a:lnSpc>
                      </a:pPr>
                      <a:r>
                        <a:rPr lang="ru-RU" sz="1100" spc="0" dirty="0" smtClean="0">
                          <a:latin typeface="Times New Roman"/>
                          <a:cs typeface="Times New Roman"/>
                        </a:rPr>
                        <a:t>27.04.2024</a:t>
                      </a:r>
                      <a:r>
                        <a:rPr sz="1100" spc="-2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г.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R="213995" algn="r">
                        <a:lnSpc>
                          <a:spcPts val="1580"/>
                        </a:lnSpc>
                        <a:spcBef>
                          <a:spcPts val="1010"/>
                        </a:spcBef>
                      </a:pPr>
                      <a:endParaRPr sz="1400" dirty="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842897" y="221995"/>
            <a:ext cx="530225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155" dirty="0">
                <a:solidFill>
                  <a:srgbClr val="17375E"/>
                </a:solidFill>
                <a:latin typeface="Arial"/>
                <a:cs typeface="Arial"/>
              </a:rPr>
              <a:t>ДОРОЖНАЯ</a:t>
            </a:r>
            <a:r>
              <a:rPr sz="1400" b="1" spc="-50" dirty="0">
                <a:solidFill>
                  <a:srgbClr val="17375E"/>
                </a:solidFill>
                <a:latin typeface="Arial"/>
                <a:cs typeface="Arial"/>
              </a:rPr>
              <a:t> </a:t>
            </a:r>
            <a:r>
              <a:rPr sz="1400" b="1" spc="-135" dirty="0">
                <a:solidFill>
                  <a:srgbClr val="17375E"/>
                </a:solidFill>
                <a:latin typeface="Arial"/>
                <a:cs typeface="Arial"/>
              </a:rPr>
              <a:t>КАРТА</a:t>
            </a:r>
            <a:r>
              <a:rPr sz="1400" b="1" spc="-50" dirty="0">
                <a:solidFill>
                  <a:srgbClr val="17375E"/>
                </a:solidFill>
                <a:latin typeface="Arial"/>
                <a:cs typeface="Arial"/>
              </a:rPr>
              <a:t> </a:t>
            </a:r>
            <a:r>
              <a:rPr sz="1400" b="1" spc="-165" dirty="0">
                <a:solidFill>
                  <a:srgbClr val="17375E"/>
                </a:solidFill>
                <a:latin typeface="Arial"/>
                <a:cs typeface="Arial"/>
              </a:rPr>
              <a:t>ПО</a:t>
            </a:r>
            <a:r>
              <a:rPr sz="1400" b="1" spc="-20" dirty="0">
                <a:solidFill>
                  <a:srgbClr val="17375E"/>
                </a:solidFill>
                <a:latin typeface="Arial"/>
                <a:cs typeface="Arial"/>
              </a:rPr>
              <a:t> </a:t>
            </a:r>
            <a:r>
              <a:rPr sz="1400" b="1" spc="-125" dirty="0">
                <a:solidFill>
                  <a:srgbClr val="17375E"/>
                </a:solidFill>
                <a:latin typeface="Arial"/>
                <a:cs typeface="Arial"/>
              </a:rPr>
              <a:t>ОПТИМИЗАЦИИ</a:t>
            </a:r>
            <a:r>
              <a:rPr sz="1400" b="1" spc="-50" dirty="0">
                <a:solidFill>
                  <a:srgbClr val="17375E"/>
                </a:solidFill>
                <a:latin typeface="Arial"/>
                <a:cs typeface="Arial"/>
              </a:rPr>
              <a:t> </a:t>
            </a:r>
            <a:r>
              <a:rPr sz="1400" b="1" spc="-35" dirty="0">
                <a:solidFill>
                  <a:srgbClr val="17375E"/>
                </a:solidFill>
                <a:latin typeface="Arial"/>
                <a:cs typeface="Arial"/>
              </a:rPr>
              <a:t>ПРОЦЕССА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400" b="1" spc="-125" dirty="0">
                <a:solidFill>
                  <a:srgbClr val="17375E"/>
                </a:solidFill>
                <a:latin typeface="Arial"/>
                <a:cs typeface="Arial"/>
              </a:rPr>
              <a:t>ПРИЕМА</a:t>
            </a:r>
            <a:r>
              <a:rPr sz="1400" b="1" spc="-40" dirty="0">
                <a:solidFill>
                  <a:srgbClr val="17375E"/>
                </a:solidFill>
                <a:latin typeface="Arial"/>
                <a:cs typeface="Arial"/>
              </a:rPr>
              <a:t> </a:t>
            </a:r>
            <a:r>
              <a:rPr sz="1400" b="1" spc="-160" dirty="0">
                <a:solidFill>
                  <a:srgbClr val="17375E"/>
                </a:solidFill>
                <a:latin typeface="Arial"/>
                <a:cs typeface="Arial"/>
              </a:rPr>
              <a:t>ДЕТЕЙ</a:t>
            </a:r>
            <a:r>
              <a:rPr sz="1400" b="1" spc="-40" dirty="0">
                <a:solidFill>
                  <a:srgbClr val="17375E"/>
                </a:solidFill>
                <a:latin typeface="Arial"/>
                <a:cs typeface="Arial"/>
              </a:rPr>
              <a:t> </a:t>
            </a:r>
            <a:r>
              <a:rPr sz="1400" b="1" spc="-170" dirty="0">
                <a:solidFill>
                  <a:srgbClr val="17375E"/>
                </a:solidFill>
                <a:latin typeface="Arial"/>
                <a:cs typeface="Arial"/>
              </a:rPr>
              <a:t>В</a:t>
            </a:r>
            <a:r>
              <a:rPr sz="1400" b="1" spc="-5" dirty="0">
                <a:solidFill>
                  <a:srgbClr val="17375E"/>
                </a:solidFill>
                <a:latin typeface="Arial"/>
                <a:cs typeface="Arial"/>
              </a:rPr>
              <a:t> </a:t>
            </a:r>
            <a:r>
              <a:rPr sz="1400" b="1" spc="-165" dirty="0">
                <a:solidFill>
                  <a:srgbClr val="17375E"/>
                </a:solidFill>
                <a:latin typeface="Arial"/>
                <a:cs typeface="Arial"/>
              </a:rPr>
              <a:t>ДОШКОЛЬНОЕ</a:t>
            </a:r>
            <a:r>
              <a:rPr sz="1400" b="1" spc="-60" dirty="0">
                <a:solidFill>
                  <a:srgbClr val="17375E"/>
                </a:solidFill>
                <a:latin typeface="Arial"/>
                <a:cs typeface="Arial"/>
              </a:rPr>
              <a:t> </a:t>
            </a:r>
            <a:r>
              <a:rPr sz="1400" b="1" spc="-185" dirty="0">
                <a:solidFill>
                  <a:srgbClr val="17375E"/>
                </a:solidFill>
                <a:latin typeface="Arial"/>
                <a:cs typeface="Arial"/>
              </a:rPr>
              <a:t>ОБРАЗОВАТЕЛЬНОЕ</a:t>
            </a:r>
            <a:r>
              <a:rPr sz="1400" b="1" spc="-45" dirty="0">
                <a:solidFill>
                  <a:srgbClr val="17375E"/>
                </a:solidFill>
                <a:latin typeface="Arial"/>
                <a:cs typeface="Arial"/>
              </a:rPr>
              <a:t> </a:t>
            </a:r>
            <a:r>
              <a:rPr sz="1400" b="1" spc="-105" dirty="0">
                <a:solidFill>
                  <a:srgbClr val="17375E"/>
                </a:solidFill>
                <a:latin typeface="Arial"/>
                <a:cs typeface="Arial"/>
              </a:rPr>
              <a:t>УЧРЕЖДЕНИЕ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1691" y="-45593"/>
            <a:ext cx="477075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ЦЕЛЬ</a:t>
            </a:r>
            <a:r>
              <a:rPr spc="-70" dirty="0"/>
              <a:t> </a:t>
            </a:r>
            <a:r>
              <a:rPr dirty="0"/>
              <a:t>И</a:t>
            </a:r>
            <a:r>
              <a:rPr spc="-60" dirty="0"/>
              <a:t> </a:t>
            </a:r>
            <a:r>
              <a:rPr spc="-70" dirty="0"/>
              <a:t>РЕЗУЛЬТАТ </a:t>
            </a:r>
            <a:r>
              <a:rPr spc="-10" dirty="0"/>
              <a:t>ПРОЕКТА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36525" y="493776"/>
          <a:ext cx="8093075" cy="4940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58595"/>
                <a:gridCol w="6634480"/>
              </a:tblGrid>
              <a:tr h="4533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000" b="1" spc="-114" dirty="0">
                          <a:latin typeface="Arial"/>
                          <a:cs typeface="Arial"/>
                        </a:rPr>
                        <a:t>Цель</a:t>
                      </a:r>
                      <a:r>
                        <a:rPr sz="10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проекта: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1915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lang="ru-RU" sz="1000" spc="-95" dirty="0" smtClean="0">
                          <a:latin typeface="Microsoft Sans Serif"/>
                          <a:cs typeface="Microsoft Sans Serif"/>
                        </a:rPr>
                        <a:t>Сокращение  временных</a:t>
                      </a:r>
                      <a:r>
                        <a:rPr lang="ru-RU" sz="1000" spc="-95" baseline="0" dirty="0" smtClean="0">
                          <a:latin typeface="Microsoft Sans Serif"/>
                          <a:cs typeface="Microsoft Sans Serif"/>
                        </a:rPr>
                        <a:t> и </a:t>
                      </a:r>
                      <a:r>
                        <a:rPr lang="ru-RU" sz="1000" spc="-95" baseline="0" dirty="0" err="1" smtClean="0">
                          <a:latin typeface="Microsoft Sans Serif"/>
                          <a:cs typeface="Microsoft Sans Serif"/>
                        </a:rPr>
                        <a:t>трудозатра</a:t>
                      </a:r>
                      <a:r>
                        <a:rPr lang="ru-RU" sz="1000" spc="-95" baseline="0" dirty="0" smtClean="0">
                          <a:latin typeface="Microsoft Sans Serif"/>
                          <a:cs typeface="Microsoft Sans Serif"/>
                        </a:rPr>
                        <a:t> т </a:t>
                      </a:r>
                      <a:r>
                        <a:rPr lang="ru-RU" sz="1000" spc="-95" baseline="0" dirty="0" err="1" smtClean="0">
                          <a:latin typeface="Microsoft Sans Serif"/>
                          <a:cs typeface="Microsoft Sans Serif"/>
                        </a:rPr>
                        <a:t>пр</a:t>
                      </a:r>
                      <a:r>
                        <a:rPr lang="ru-RU" sz="1000" spc="-95" baseline="0" dirty="0" smtClean="0">
                          <a:latin typeface="Microsoft Sans Serif"/>
                          <a:cs typeface="Microsoft Sans Serif"/>
                        </a:rPr>
                        <a:t> и приеме детей в детский сад</a:t>
                      </a:r>
                      <a:endParaRPr sz="10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704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3390">
                <a:tc>
                  <a:txBody>
                    <a:bodyPr/>
                    <a:lstStyle/>
                    <a:p>
                      <a:pPr marL="91440" marR="28702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000" b="1" spc="-105" dirty="0">
                          <a:latin typeface="Arial"/>
                          <a:cs typeface="Arial"/>
                        </a:rPr>
                        <a:t>Способ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95" dirty="0">
                          <a:latin typeface="Arial"/>
                          <a:cs typeface="Arial"/>
                        </a:rPr>
                        <a:t>достижения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цели: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11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000" spc="-25" dirty="0">
                          <a:latin typeface="Franklin Gothic Medium"/>
                          <a:cs typeface="Franklin Gothic Medium"/>
                        </a:rPr>
                        <a:t>Оптимизация</a:t>
                      </a:r>
                      <a:r>
                        <a:rPr sz="1000" spc="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000" spc="-10" dirty="0">
                          <a:latin typeface="Franklin Gothic Medium"/>
                          <a:cs typeface="Franklin Gothic Medium"/>
                        </a:rPr>
                        <a:t>процесса приема</a:t>
                      </a:r>
                      <a:r>
                        <a:rPr sz="1000" spc="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000" dirty="0">
                          <a:latin typeface="Franklin Gothic Medium"/>
                          <a:cs typeface="Franklin Gothic Medium"/>
                        </a:rPr>
                        <a:t>детей</a:t>
                      </a:r>
                      <a:r>
                        <a:rPr sz="1000" spc="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000" dirty="0">
                          <a:latin typeface="Franklin Gothic Medium"/>
                          <a:cs typeface="Franklin Gothic Medium"/>
                        </a:rPr>
                        <a:t>в</a:t>
                      </a:r>
                      <a:r>
                        <a:rPr sz="1000" spc="-1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000" spc="-20" dirty="0" smtClean="0">
                          <a:latin typeface="Franklin Gothic Medium"/>
                          <a:cs typeface="Franklin Gothic Medium"/>
                        </a:rPr>
                        <a:t>д</a:t>
                      </a:r>
                      <a:r>
                        <a:rPr lang="ru-RU" sz="1000" spc="-20" dirty="0" err="1" smtClean="0">
                          <a:latin typeface="Franklin Gothic Medium"/>
                          <a:cs typeface="Franklin Gothic Medium"/>
                        </a:rPr>
                        <a:t>етский</a:t>
                      </a:r>
                      <a:r>
                        <a:rPr lang="ru-RU" sz="1000" spc="-20" baseline="0" dirty="0" smtClean="0">
                          <a:latin typeface="Franklin Gothic Medium"/>
                          <a:cs typeface="Franklin Gothic Medium"/>
                        </a:rPr>
                        <a:t> сад</a:t>
                      </a:r>
                      <a:endParaRPr sz="1000" dirty="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12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972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000" b="1" spc="-114" dirty="0">
                          <a:latin typeface="Arial"/>
                          <a:cs typeface="Arial"/>
                        </a:rPr>
                        <a:t>Результат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проекта: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91440" marR="81915">
                        <a:lnSpc>
                          <a:spcPct val="100000"/>
                        </a:lnSpc>
                      </a:pPr>
                      <a:r>
                        <a:rPr sz="1000" dirty="0">
                          <a:latin typeface="Franklin Gothic Medium"/>
                          <a:cs typeface="Franklin Gothic Medium"/>
                        </a:rPr>
                        <a:t>Длительность</a:t>
                      </a:r>
                      <a:r>
                        <a:rPr sz="1000" spc="135" dirty="0">
                          <a:latin typeface="Franklin Gothic Medium"/>
                          <a:cs typeface="Franklin Gothic Medium"/>
                        </a:rPr>
                        <a:t>  </a:t>
                      </a:r>
                      <a:r>
                        <a:rPr sz="1000" dirty="0">
                          <a:latin typeface="Franklin Gothic Medium"/>
                          <a:cs typeface="Franklin Gothic Medium"/>
                        </a:rPr>
                        <a:t>процесса</a:t>
                      </a:r>
                      <a:r>
                        <a:rPr sz="1000" spc="140" dirty="0">
                          <a:latin typeface="Franklin Gothic Medium"/>
                          <a:cs typeface="Franklin Gothic Medium"/>
                        </a:rPr>
                        <a:t>  </a:t>
                      </a:r>
                      <a:r>
                        <a:rPr sz="1000" dirty="0">
                          <a:latin typeface="Franklin Gothic Medium"/>
                          <a:cs typeface="Franklin Gothic Medium"/>
                        </a:rPr>
                        <a:t>приема</a:t>
                      </a:r>
                      <a:r>
                        <a:rPr sz="1000" spc="135" dirty="0">
                          <a:latin typeface="Franklin Gothic Medium"/>
                          <a:cs typeface="Franklin Gothic Medium"/>
                        </a:rPr>
                        <a:t>  </a:t>
                      </a:r>
                      <a:r>
                        <a:rPr sz="1000" dirty="0">
                          <a:latin typeface="Franklin Gothic Medium"/>
                          <a:cs typeface="Franklin Gothic Medium"/>
                        </a:rPr>
                        <a:t>детей</a:t>
                      </a:r>
                      <a:r>
                        <a:rPr sz="1000" spc="140" dirty="0">
                          <a:latin typeface="Franklin Gothic Medium"/>
                          <a:cs typeface="Franklin Gothic Medium"/>
                        </a:rPr>
                        <a:t>  </a:t>
                      </a:r>
                      <a:r>
                        <a:rPr sz="1000" dirty="0">
                          <a:latin typeface="Franklin Gothic Medium"/>
                          <a:cs typeface="Franklin Gothic Medium"/>
                        </a:rPr>
                        <a:t>в</a:t>
                      </a:r>
                      <a:r>
                        <a:rPr sz="1000" spc="130" dirty="0">
                          <a:latin typeface="Franklin Gothic Medium"/>
                          <a:cs typeface="Franklin Gothic Medium"/>
                        </a:rPr>
                        <a:t>  </a:t>
                      </a:r>
                      <a:r>
                        <a:rPr sz="1000" dirty="0">
                          <a:latin typeface="Franklin Gothic Medium"/>
                          <a:cs typeface="Franklin Gothic Medium"/>
                        </a:rPr>
                        <a:t>дошкольное</a:t>
                      </a:r>
                      <a:r>
                        <a:rPr sz="1000" spc="145" dirty="0">
                          <a:latin typeface="Franklin Gothic Medium"/>
                          <a:cs typeface="Franklin Gothic Medium"/>
                        </a:rPr>
                        <a:t>  </a:t>
                      </a:r>
                      <a:r>
                        <a:rPr sz="1000" dirty="0">
                          <a:latin typeface="Franklin Gothic Medium"/>
                          <a:cs typeface="Franklin Gothic Medium"/>
                        </a:rPr>
                        <a:t>образовательное</a:t>
                      </a:r>
                      <a:r>
                        <a:rPr sz="1000" spc="140" dirty="0">
                          <a:latin typeface="Franklin Gothic Medium"/>
                          <a:cs typeface="Franklin Gothic Medium"/>
                        </a:rPr>
                        <a:t>  </a:t>
                      </a:r>
                      <a:r>
                        <a:rPr sz="1000" dirty="0">
                          <a:latin typeface="Franklin Gothic Medium"/>
                          <a:cs typeface="Franklin Gothic Medium"/>
                        </a:rPr>
                        <a:t>учреждение</a:t>
                      </a:r>
                      <a:r>
                        <a:rPr sz="1000" spc="140" dirty="0">
                          <a:latin typeface="Franklin Gothic Medium"/>
                          <a:cs typeface="Franklin Gothic Medium"/>
                        </a:rPr>
                        <a:t>  </a:t>
                      </a:r>
                      <a:r>
                        <a:rPr sz="1000" spc="-25" dirty="0">
                          <a:latin typeface="Franklin Gothic Medium"/>
                          <a:cs typeface="Franklin Gothic Medium"/>
                        </a:rPr>
                        <a:t>не </a:t>
                      </a:r>
                      <a:r>
                        <a:rPr sz="1000" spc="-20" dirty="0" err="1">
                          <a:latin typeface="Franklin Gothic Medium"/>
                          <a:cs typeface="Franklin Gothic Medium"/>
                        </a:rPr>
                        <a:t>превышает</a:t>
                      </a:r>
                      <a:r>
                        <a:rPr sz="1000" spc="-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lang="ru-RU" sz="1000" spc="0" dirty="0" smtClean="0">
                          <a:latin typeface="Franklin Gothic Medium"/>
                          <a:cs typeface="Franklin Gothic Medium"/>
                        </a:rPr>
                        <a:t>2</a:t>
                      </a:r>
                      <a:r>
                        <a:rPr lang="ru-RU" sz="1000" spc="-20" baseline="0" dirty="0" smtClean="0">
                          <a:latin typeface="Franklin Gothic Medium"/>
                          <a:cs typeface="Franklin Gothic Medium"/>
                        </a:rPr>
                        <a:t> дней</a:t>
                      </a:r>
                      <a:endParaRPr sz="1000" dirty="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65455"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91440" marR="576580" indent="31750">
                        <a:lnSpc>
                          <a:spcPct val="100000"/>
                        </a:lnSpc>
                      </a:pPr>
                      <a:r>
                        <a:rPr sz="1000" b="1" spc="-10" dirty="0">
                          <a:latin typeface="Arial"/>
                          <a:cs typeface="Arial"/>
                        </a:rPr>
                        <a:t>Требование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000" b="1" spc="-50" dirty="0">
                          <a:latin typeface="Arial"/>
                          <a:cs typeface="Arial"/>
                        </a:rPr>
                        <a:t> результату: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ru-RU" sz="1100" spc="-25" dirty="0" smtClean="0">
                          <a:latin typeface="Franklin Gothic Medium"/>
                          <a:cs typeface="Franklin Gothic Medium"/>
                        </a:rPr>
                        <a:t>В</a:t>
                      </a:r>
                      <a:r>
                        <a:rPr lang="ru-RU" sz="1100" spc="-25" baseline="0" dirty="0" smtClean="0">
                          <a:latin typeface="Franklin Gothic Medium"/>
                          <a:cs typeface="Franklin Gothic Medium"/>
                        </a:rPr>
                        <a:t> поликлинике имеется </a:t>
                      </a:r>
                      <a:r>
                        <a:rPr sz="1100" spc="-10" dirty="0" err="1" smtClean="0">
                          <a:latin typeface="Franklin Gothic Medium"/>
                          <a:cs typeface="Franklin Gothic Medium"/>
                        </a:rPr>
                        <a:t>график</a:t>
                      </a:r>
                      <a:r>
                        <a:rPr sz="1100" spc="-20" dirty="0" smtClean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20" dirty="0">
                          <a:latin typeface="Franklin Gothic Medium"/>
                          <a:cs typeface="Franklin Gothic Medium"/>
                        </a:rPr>
                        <a:t>работы</a:t>
                      </a:r>
                      <a:r>
                        <a:rPr sz="1100" spc="-3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 err="1">
                          <a:latin typeface="Franklin Gothic Medium"/>
                          <a:cs typeface="Franklin Gothic Medium"/>
                        </a:rPr>
                        <a:t>специалистов</a:t>
                      </a:r>
                      <a:r>
                        <a:rPr sz="1100" spc="-2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lang="ru-RU" sz="1100" spc="-25" dirty="0" smtClean="0">
                          <a:latin typeface="Franklin Gothic Medium"/>
                          <a:cs typeface="Franklin Gothic Medium"/>
                        </a:rPr>
                        <a:t>поликлиники</a:t>
                      </a:r>
                      <a:r>
                        <a:rPr lang="ru-RU" sz="1100" spc="-25" baseline="0" dirty="0" smtClean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dirty="0" err="1" smtClean="0">
                          <a:latin typeface="Franklin Gothic Medium"/>
                          <a:cs typeface="Franklin Gothic Medium"/>
                        </a:rPr>
                        <a:t>для</a:t>
                      </a:r>
                      <a:r>
                        <a:rPr sz="1100" spc="-25" dirty="0" smtClean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latin typeface="Franklin Gothic Medium"/>
                          <a:cs typeface="Franklin Gothic Medium"/>
                        </a:rPr>
                        <a:t>родителей.</a:t>
                      </a:r>
                      <a:endParaRPr sz="1100" dirty="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50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969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100" spc="-25" dirty="0">
                          <a:latin typeface="Franklin Gothic Medium"/>
                          <a:cs typeface="Franklin Gothic Medium"/>
                        </a:rPr>
                        <a:t>Разработан</a:t>
                      </a:r>
                      <a:r>
                        <a:rPr sz="1100" spc="-4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latin typeface="Franklin Gothic Medium"/>
                          <a:cs typeface="Franklin Gothic Medium"/>
                        </a:rPr>
                        <a:t>график</a:t>
                      </a:r>
                      <a:r>
                        <a:rPr sz="1100" spc="-2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20" dirty="0">
                          <a:latin typeface="Franklin Gothic Medium"/>
                          <a:cs typeface="Franklin Gothic Medium"/>
                        </a:rPr>
                        <a:t>работы</a:t>
                      </a:r>
                      <a:r>
                        <a:rPr sz="1100" spc="-4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latin typeface="Franklin Gothic Medium"/>
                          <a:cs typeface="Franklin Gothic Medium"/>
                        </a:rPr>
                        <a:t>медсестры</a:t>
                      </a:r>
                      <a:r>
                        <a:rPr sz="1100" spc="-3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dirty="0">
                          <a:latin typeface="Franklin Gothic Medium"/>
                          <a:cs typeface="Franklin Gothic Medium"/>
                        </a:rPr>
                        <a:t>и</a:t>
                      </a:r>
                      <a:r>
                        <a:rPr sz="1100" spc="-2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latin typeface="Franklin Gothic Medium"/>
                          <a:cs typeface="Franklin Gothic Medium"/>
                        </a:rPr>
                        <a:t>номер</a:t>
                      </a:r>
                      <a:r>
                        <a:rPr sz="1100" spc="-2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latin typeface="Franklin Gothic Medium"/>
                          <a:cs typeface="Franklin Gothic Medium"/>
                        </a:rPr>
                        <a:t>телефона</a:t>
                      </a:r>
                      <a:r>
                        <a:rPr sz="1100" spc="-2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dirty="0">
                          <a:latin typeface="Franklin Gothic Medium"/>
                          <a:cs typeface="Franklin Gothic Medium"/>
                        </a:rPr>
                        <a:t>для</a:t>
                      </a:r>
                      <a:r>
                        <a:rPr sz="1100" spc="-3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latin typeface="Franklin Gothic Medium"/>
                          <a:cs typeface="Franklin Gothic Medium"/>
                        </a:rPr>
                        <a:t>родителей.</a:t>
                      </a:r>
                      <a:endParaRPr sz="11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752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100" spc="-1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Создание</a:t>
                      </a:r>
                      <a:r>
                        <a:rPr sz="1100" spc="-25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при</a:t>
                      </a:r>
                      <a:r>
                        <a:rPr sz="1100" spc="-15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входе</a:t>
                      </a:r>
                      <a:r>
                        <a:rPr sz="1100" spc="-25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в</a:t>
                      </a:r>
                      <a:r>
                        <a:rPr sz="1100" spc="-15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здание</a:t>
                      </a:r>
                      <a:r>
                        <a:rPr sz="1100" spc="235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2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системы</a:t>
                      </a:r>
                      <a:r>
                        <a:rPr sz="1100" spc="-25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2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навигации</a:t>
                      </a:r>
                      <a:r>
                        <a:rPr sz="1100" spc="-15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с</a:t>
                      </a:r>
                      <a:r>
                        <a:rPr sz="1100" spc="-15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2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обозначением</a:t>
                      </a:r>
                      <a:r>
                        <a:rPr sz="1100" spc="-3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пути</a:t>
                      </a:r>
                      <a:r>
                        <a:rPr sz="1100" spc="-15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движения</a:t>
                      </a:r>
                      <a:r>
                        <a:rPr sz="1100" spc="-35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25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по</a:t>
                      </a:r>
                      <a:endParaRPr sz="1100">
                        <a:latin typeface="Franklin Gothic Medium"/>
                        <a:cs typeface="Franklin Gothic Medium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100" spc="-2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зданию</a:t>
                      </a:r>
                      <a:r>
                        <a:rPr sz="1100" spc="-1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и</a:t>
                      </a:r>
                      <a:r>
                        <a:rPr sz="1100" spc="5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места</a:t>
                      </a:r>
                      <a:r>
                        <a:rPr sz="1100" spc="5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2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нахождения</a:t>
                      </a:r>
                      <a:r>
                        <a:rPr sz="1100" spc="-3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кабинетов.</a:t>
                      </a:r>
                      <a:endParaRPr sz="11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7785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100" spc="-1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Назначение</a:t>
                      </a:r>
                      <a:r>
                        <a:rPr sz="1100" spc="-55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второго</a:t>
                      </a:r>
                      <a:r>
                        <a:rPr sz="1100" spc="-5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ответственного</a:t>
                      </a:r>
                      <a:r>
                        <a:rPr sz="1100" spc="195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лица</a:t>
                      </a:r>
                      <a:r>
                        <a:rPr sz="1100" spc="-45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за</a:t>
                      </a:r>
                      <a:r>
                        <a:rPr sz="1100" spc="-55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прием</a:t>
                      </a:r>
                      <a:r>
                        <a:rPr sz="1100" spc="-4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документов</a:t>
                      </a:r>
                      <a:r>
                        <a:rPr sz="1100" spc="19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у</a:t>
                      </a:r>
                      <a:r>
                        <a:rPr sz="1100" spc="-45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 err="1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родителя</a:t>
                      </a:r>
                      <a:r>
                        <a:rPr sz="1100" spc="-10" dirty="0" smtClean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.</a:t>
                      </a:r>
                      <a:endParaRPr sz="1100" dirty="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752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100" spc="-25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Разработан</a:t>
                      </a:r>
                      <a:r>
                        <a:rPr sz="1100" spc="-35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алгоритм</a:t>
                      </a:r>
                      <a:r>
                        <a:rPr sz="1100" spc="-5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приема</a:t>
                      </a:r>
                      <a:r>
                        <a:rPr sz="1100" spc="-2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ребенка</a:t>
                      </a:r>
                      <a:r>
                        <a:rPr sz="1100" spc="-5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в</a:t>
                      </a:r>
                      <a:r>
                        <a:rPr sz="1100" spc="-3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25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ДОУ</a:t>
                      </a:r>
                      <a:endParaRPr sz="11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7520">
                <a:tc>
                  <a:txBody>
                    <a:bodyPr/>
                    <a:lstStyle/>
                    <a:p>
                      <a:pPr marL="91440" marR="28067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000" b="1" spc="-30" dirty="0">
                          <a:latin typeface="Arial"/>
                          <a:cs typeface="Arial"/>
                        </a:rPr>
                        <a:t>Пользователи 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результата проекта: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38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100" spc="-2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Родители,</a:t>
                      </a:r>
                      <a:r>
                        <a:rPr sz="1100" spc="2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2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работники</a:t>
                      </a:r>
                      <a:r>
                        <a:rPr sz="1100" spc="4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2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дошкольного</a:t>
                      </a:r>
                      <a:r>
                        <a:rPr sz="1100" spc="25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2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образовательного</a:t>
                      </a:r>
                      <a:r>
                        <a:rPr sz="1100" spc="2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100" spc="-10" dirty="0">
                          <a:solidFill>
                            <a:srgbClr val="252525"/>
                          </a:solidFill>
                          <a:latin typeface="Franklin Gothic Medium"/>
                          <a:cs typeface="Franklin Gothic Medium"/>
                        </a:rPr>
                        <a:t>учреждения</a:t>
                      </a:r>
                      <a:endParaRPr sz="1100" dirty="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11047" rIns="0" bIns="0" rtlCol="0">
            <a:spAutoFit/>
          </a:bodyPr>
          <a:lstStyle/>
          <a:p>
            <a:pPr marL="66040">
              <a:lnSpc>
                <a:spcPct val="100000"/>
              </a:lnSpc>
              <a:spcBef>
                <a:spcPts val="100"/>
              </a:spcBef>
            </a:pPr>
            <a:r>
              <a:rPr dirty="0"/>
              <a:t>ОСНОВНЫЕ</a:t>
            </a:r>
            <a:r>
              <a:rPr spc="-65" dirty="0"/>
              <a:t> </a:t>
            </a:r>
            <a:r>
              <a:rPr dirty="0"/>
              <a:t>БЛОКИ</a:t>
            </a:r>
            <a:r>
              <a:rPr spc="-60" dirty="0"/>
              <a:t> </a:t>
            </a:r>
            <a:r>
              <a:rPr spc="-20" dirty="0"/>
              <a:t>РАБОТ</a:t>
            </a:r>
            <a:r>
              <a:rPr spc="-60" dirty="0"/>
              <a:t> </a:t>
            </a:r>
            <a:r>
              <a:rPr spc="-10" dirty="0"/>
              <a:t>ПРОЕКТА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50837" y="1136650"/>
          <a:ext cx="8500743" cy="52571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6409"/>
                <a:gridCol w="3566795"/>
                <a:gridCol w="1216025"/>
                <a:gridCol w="1160144"/>
                <a:gridCol w="1106170"/>
                <a:gridCol w="323850"/>
                <a:gridCol w="320675"/>
                <a:gridCol w="320675"/>
              </a:tblGrid>
              <a:tr h="81915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50" dirty="0">
                          <a:latin typeface="Arial"/>
                          <a:cs typeface="Arial"/>
                        </a:rPr>
                        <a:t>№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latin typeface="Arial"/>
                          <a:cs typeface="Arial"/>
                        </a:rPr>
                        <a:t>Наименование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9580" marR="145415" indent="-295910">
                        <a:lnSpc>
                          <a:spcPct val="100000"/>
                        </a:lnSpc>
                      </a:pPr>
                      <a:r>
                        <a:rPr sz="1200" b="1" spc="-145" dirty="0">
                          <a:latin typeface="Arial"/>
                          <a:cs typeface="Arial"/>
                        </a:rPr>
                        <a:t>Длительность,</a:t>
                      </a:r>
                      <a:r>
                        <a:rPr sz="1200" b="1" spc="-20" dirty="0">
                          <a:latin typeface="Arial"/>
                          <a:cs typeface="Arial"/>
                        </a:rPr>
                        <a:t> дней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9090">
                        <a:lnSpc>
                          <a:spcPct val="100000"/>
                        </a:lnSpc>
                      </a:pPr>
                      <a:r>
                        <a:rPr sz="1200" b="1" spc="-10" dirty="0">
                          <a:latin typeface="Arial"/>
                          <a:cs typeface="Arial"/>
                        </a:rPr>
                        <a:t>Начало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1770">
                        <a:lnSpc>
                          <a:spcPct val="100000"/>
                        </a:lnSpc>
                      </a:pPr>
                      <a:r>
                        <a:rPr sz="1200" b="1" spc="-10" dirty="0">
                          <a:latin typeface="Arial"/>
                          <a:cs typeface="Arial"/>
                        </a:rPr>
                        <a:t>Окончание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18351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lang="ru-RU" sz="1200" b="1" dirty="0" smtClean="0">
                          <a:latin typeface="Arial"/>
                          <a:cs typeface="Arial"/>
                        </a:rPr>
                        <a:t>2024</a:t>
                      </a:r>
                      <a:r>
                        <a:rPr sz="1200" b="1" spc="3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25" dirty="0">
                          <a:latin typeface="Arial"/>
                          <a:cs typeface="Arial"/>
                        </a:rPr>
                        <a:t>год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2385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lang="ru-RU" sz="1200" b="1" spc="-25" dirty="0" smtClean="0">
                          <a:latin typeface="Arial"/>
                          <a:cs typeface="Arial"/>
                        </a:rPr>
                        <a:t>03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lang="ru-RU" sz="1200" b="1" spc="25" dirty="0" smtClean="0">
                          <a:latin typeface="Arial"/>
                          <a:cs typeface="Arial"/>
                        </a:rPr>
                        <a:t>04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200" b="1" spc="25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lang="ru-RU" sz="1200" b="1" spc="25" dirty="0" smtClean="0">
                          <a:latin typeface="Arial"/>
                          <a:cs typeface="Arial"/>
                        </a:rPr>
                        <a:t>5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50" dirty="0">
                          <a:latin typeface="Arial"/>
                          <a:cs typeface="Arial"/>
                        </a:rPr>
                        <a:t>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4455">
                        <a:lnSpc>
                          <a:spcPct val="100000"/>
                        </a:lnSpc>
                        <a:spcBef>
                          <a:spcPts val="380"/>
                        </a:spcBef>
                        <a:tabLst>
                          <a:tab pos="1176020" algn="l"/>
                        </a:tabLst>
                      </a:pPr>
                      <a:r>
                        <a:rPr sz="1200" b="0" spc="-10" dirty="0">
                          <a:latin typeface="Arial" pitchFamily="34" charset="0"/>
                          <a:cs typeface="Arial" pitchFamily="34" charset="0"/>
                        </a:rPr>
                        <a:t>Проведение</a:t>
                      </a:r>
                      <a:r>
                        <a:rPr sz="1200" b="0" dirty="0">
                          <a:latin typeface="Arial" pitchFamily="34" charset="0"/>
                          <a:cs typeface="Arial" pitchFamily="34" charset="0"/>
                        </a:rPr>
                        <a:t>	</a:t>
                      </a:r>
                      <a:r>
                        <a:rPr sz="1200" b="0" spc="-100" dirty="0">
                          <a:latin typeface="Arial" pitchFamily="34" charset="0"/>
                          <a:cs typeface="Arial" pitchFamily="34" charset="0"/>
                        </a:rPr>
                        <a:t>организационно-</a:t>
                      </a:r>
                      <a:r>
                        <a:rPr sz="1200" b="0" spc="-140" dirty="0">
                          <a:latin typeface="Arial" pitchFamily="34" charset="0"/>
                          <a:cs typeface="Arial" pitchFamily="34" charset="0"/>
                        </a:rPr>
                        <a:t>подготовительных</a:t>
                      </a:r>
                      <a:r>
                        <a:rPr sz="1200" b="0" spc="-110" dirty="0">
                          <a:latin typeface="Arial" pitchFamily="34" charset="0"/>
                          <a:cs typeface="Arial" pitchFamily="34" charset="0"/>
                        </a:rPr>
                        <a:t> мероприятий</a:t>
                      </a:r>
                      <a:r>
                        <a:rPr sz="1200" b="0" spc="-3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200" b="0" spc="-110" dirty="0">
                          <a:latin typeface="Arial" pitchFamily="34" charset="0"/>
                          <a:cs typeface="Arial" pitchFamily="34" charset="0"/>
                        </a:rPr>
                        <a:t>по</a:t>
                      </a:r>
                      <a:r>
                        <a:rPr sz="1200" b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200" b="0" spc="-130" dirty="0">
                          <a:latin typeface="Arial" pitchFamily="34" charset="0"/>
                          <a:cs typeface="Arial" pitchFamily="34" charset="0"/>
                        </a:rPr>
                        <a:t>улучшению</a:t>
                      </a:r>
                      <a:r>
                        <a:rPr sz="1200" b="0" spc="-1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200" b="0" spc="-10" dirty="0">
                          <a:latin typeface="Arial" pitchFamily="34" charset="0"/>
                          <a:cs typeface="Arial" pitchFamily="34" charset="0"/>
                        </a:rPr>
                        <a:t>процесса</a:t>
                      </a:r>
                      <a:endParaRPr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1200" b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pc="25" dirty="0" smtClean="0"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1460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1200" b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pc="-10" dirty="0" smtClean="0">
                          <a:latin typeface="Arial" pitchFamily="34" charset="0"/>
                          <a:cs typeface="Arial" pitchFamily="34" charset="0"/>
                        </a:rPr>
                        <a:t>01.03.2024</a:t>
                      </a:r>
                      <a:r>
                        <a:rPr sz="1200" b="0" spc="-55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200" b="0" spc="-25" dirty="0">
                          <a:latin typeface="Arial" pitchFamily="34" charset="0"/>
                          <a:cs typeface="Arial" pitchFamily="34" charset="0"/>
                        </a:rPr>
                        <a:t>г.</a:t>
                      </a:r>
                      <a:endParaRPr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1460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1200" b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dirty="0" smtClean="0">
                          <a:latin typeface="Arial" pitchFamily="34" charset="0"/>
                          <a:cs typeface="Arial" pitchFamily="34" charset="0"/>
                        </a:rPr>
                        <a:t>10.04.2024</a:t>
                      </a:r>
                      <a:r>
                        <a:rPr sz="1200" b="0" spc="85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200" b="0" spc="-25" dirty="0">
                          <a:latin typeface="Arial" pitchFamily="34" charset="0"/>
                          <a:cs typeface="Arial" pitchFamily="34" charset="0"/>
                        </a:rPr>
                        <a:t>г.</a:t>
                      </a:r>
                      <a:endParaRPr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1460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594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Franklin Gothic Medium"/>
                          <a:cs typeface="Franklin Gothic Medium"/>
                        </a:rPr>
                        <a:t>1.1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8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318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200" b="0" dirty="0">
                          <a:latin typeface="Arial" pitchFamily="34" charset="0"/>
                          <a:cs typeface="Arial" pitchFamily="34" charset="0"/>
                        </a:rPr>
                        <a:t>Разработка</a:t>
                      </a:r>
                      <a:r>
                        <a:rPr sz="1200" b="0" spc="35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200" b="0" dirty="0">
                          <a:latin typeface="Arial" pitchFamily="34" charset="0"/>
                          <a:cs typeface="Arial" pitchFamily="34" charset="0"/>
                        </a:rPr>
                        <a:t>перечня</a:t>
                      </a:r>
                      <a:r>
                        <a:rPr sz="1200" b="0" spc="36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200" b="0" dirty="0">
                          <a:latin typeface="Arial" pitchFamily="34" charset="0"/>
                          <a:cs typeface="Arial" pitchFamily="34" charset="0"/>
                        </a:rPr>
                        <a:t>документов</a:t>
                      </a:r>
                      <a:r>
                        <a:rPr sz="1200" b="0" spc="35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200" b="0" dirty="0">
                          <a:latin typeface="Arial" pitchFamily="34" charset="0"/>
                          <a:cs typeface="Arial" pitchFamily="34" charset="0"/>
                        </a:rPr>
                        <a:t>для</a:t>
                      </a:r>
                      <a:r>
                        <a:rPr sz="1200" b="0" spc="35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200" b="0" spc="-10" dirty="0">
                          <a:latin typeface="Arial" pitchFamily="34" charset="0"/>
                          <a:cs typeface="Arial" pitchFamily="34" charset="0"/>
                        </a:rPr>
                        <a:t>родителей </a:t>
                      </a:r>
                      <a:r>
                        <a:rPr sz="1200" b="0" dirty="0">
                          <a:latin typeface="Arial" pitchFamily="34" charset="0"/>
                          <a:cs typeface="Arial" pitchFamily="34" charset="0"/>
                        </a:rPr>
                        <a:t>при</a:t>
                      </a:r>
                      <a:r>
                        <a:rPr sz="1200" b="0" spc="-5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200" b="0" spc="-10" dirty="0">
                          <a:latin typeface="Arial" pitchFamily="34" charset="0"/>
                          <a:cs typeface="Arial" pitchFamily="34" charset="0"/>
                        </a:rPr>
                        <a:t>поступлении</a:t>
                      </a:r>
                      <a:r>
                        <a:rPr sz="1200" b="0" spc="-5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200" b="0" dirty="0">
                          <a:latin typeface="Arial" pitchFamily="34" charset="0"/>
                          <a:cs typeface="Arial" pitchFamily="34" charset="0"/>
                        </a:rPr>
                        <a:t>в</a:t>
                      </a:r>
                      <a:r>
                        <a:rPr sz="1200" b="0" spc="-5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200" b="0" spc="-25" dirty="0">
                          <a:latin typeface="Arial" pitchFamily="34" charset="0"/>
                          <a:cs typeface="Arial" pitchFamily="34" charset="0"/>
                        </a:rPr>
                        <a:t>ДОУ</a:t>
                      </a:r>
                      <a:endParaRPr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 b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ru-RU" sz="1200" b="0" spc="-25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8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 b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ru-RU" sz="1200" b="0" spc="-35" dirty="0" smtClean="0">
                          <a:latin typeface="Arial" pitchFamily="34" charset="0"/>
                          <a:cs typeface="Arial" pitchFamily="34" charset="0"/>
                        </a:rPr>
                        <a:t>01.03.2024</a:t>
                      </a:r>
                      <a:r>
                        <a:rPr sz="1200" b="0" spc="5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200" b="0" spc="-25" dirty="0">
                          <a:latin typeface="Arial" pitchFamily="34" charset="0"/>
                          <a:cs typeface="Arial" pitchFamily="34" charset="0"/>
                        </a:rPr>
                        <a:t>г.</a:t>
                      </a:r>
                      <a:endParaRPr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8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 b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ru-RU" sz="1200" b="0" spc="-30" dirty="0" smtClean="0">
                          <a:latin typeface="Arial" pitchFamily="34" charset="0"/>
                          <a:cs typeface="Arial" pitchFamily="34" charset="0"/>
                        </a:rPr>
                        <a:t>15.03.2024</a:t>
                      </a:r>
                      <a:r>
                        <a:rPr sz="1200" b="0" spc="-5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200" b="0" spc="-25" dirty="0">
                          <a:latin typeface="Arial" pitchFamily="34" charset="0"/>
                          <a:cs typeface="Arial" pitchFamily="34" charset="0"/>
                        </a:rPr>
                        <a:t>г.</a:t>
                      </a:r>
                      <a:endParaRPr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8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27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Franklin Gothic Medium"/>
                          <a:cs typeface="Franklin Gothic Medium"/>
                        </a:rPr>
                        <a:t>1.2.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1915" algn="just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lang="ru-RU" sz="1200" b="0" dirty="0" smtClean="0">
                          <a:latin typeface="Arial" pitchFamily="34" charset="0"/>
                          <a:cs typeface="Arial" pitchFamily="34" charset="0"/>
                        </a:rPr>
                        <a:t>Наличие </a:t>
                      </a:r>
                      <a:r>
                        <a:rPr sz="1200" b="0" dirty="0" err="1" smtClean="0">
                          <a:latin typeface="Arial" pitchFamily="34" charset="0"/>
                          <a:cs typeface="Arial" pitchFamily="34" charset="0"/>
                        </a:rPr>
                        <a:t>графика</a:t>
                      </a:r>
                      <a:r>
                        <a:rPr sz="1200" b="0" spc="245" dirty="0" smtClean="0"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sz="1200" b="0" dirty="0">
                          <a:latin typeface="Arial" pitchFamily="34" charset="0"/>
                          <a:cs typeface="Arial" pitchFamily="34" charset="0"/>
                        </a:rPr>
                        <a:t>работы</a:t>
                      </a:r>
                      <a:r>
                        <a:rPr sz="1200" b="0" spc="235" dirty="0"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sz="1200" b="0" spc="-10" dirty="0" err="1">
                          <a:latin typeface="Arial" pitchFamily="34" charset="0"/>
                          <a:cs typeface="Arial" pitchFamily="34" charset="0"/>
                        </a:rPr>
                        <a:t>специалистов</a:t>
                      </a:r>
                      <a:r>
                        <a:rPr sz="1200" b="0" spc="-1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spc="0" dirty="0" smtClean="0">
                          <a:latin typeface="Arial" pitchFamily="34" charset="0"/>
                          <a:cs typeface="Arial" pitchFamily="34" charset="0"/>
                        </a:rPr>
                        <a:t>поликлиники</a:t>
                      </a:r>
                      <a:r>
                        <a:rPr sz="1200" b="0" spc="14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200" b="0" dirty="0">
                          <a:latin typeface="Arial" pitchFamily="34" charset="0"/>
                          <a:cs typeface="Arial" pitchFamily="34" charset="0"/>
                        </a:rPr>
                        <a:t>для</a:t>
                      </a:r>
                      <a:r>
                        <a:rPr sz="1200" b="0" spc="140" dirty="0"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sz="1200" b="0" dirty="0">
                          <a:latin typeface="Arial" pitchFamily="34" charset="0"/>
                          <a:cs typeface="Arial" pitchFamily="34" charset="0"/>
                        </a:rPr>
                        <a:t>прохождения</a:t>
                      </a:r>
                      <a:r>
                        <a:rPr sz="1200" b="0" spc="135" dirty="0"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sz="1200" b="0" dirty="0">
                          <a:latin typeface="Arial" pitchFamily="34" charset="0"/>
                          <a:cs typeface="Arial" pitchFamily="34" charset="0"/>
                        </a:rPr>
                        <a:t>медкомиссии</a:t>
                      </a:r>
                      <a:r>
                        <a:rPr sz="1200" b="0" spc="140" dirty="0"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sz="1200" b="0" spc="-25" dirty="0">
                          <a:latin typeface="Arial" pitchFamily="34" charset="0"/>
                          <a:cs typeface="Arial" pitchFamily="34" charset="0"/>
                        </a:rPr>
                        <a:t>для </a:t>
                      </a:r>
                      <a:r>
                        <a:rPr sz="1200" b="0" spc="-20" dirty="0">
                          <a:latin typeface="Arial" pitchFamily="34" charset="0"/>
                          <a:cs typeface="Arial" pitchFamily="34" charset="0"/>
                        </a:rPr>
                        <a:t>поступления</a:t>
                      </a:r>
                      <a:r>
                        <a:rPr sz="1200" b="0" dirty="0">
                          <a:latin typeface="Arial" pitchFamily="34" charset="0"/>
                          <a:cs typeface="Arial" pitchFamily="34" charset="0"/>
                        </a:rPr>
                        <a:t> в</a:t>
                      </a:r>
                      <a:r>
                        <a:rPr sz="1200" b="0" spc="1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200" b="0" spc="-25" dirty="0">
                          <a:latin typeface="Arial" pitchFamily="34" charset="0"/>
                          <a:cs typeface="Arial" pitchFamily="34" charset="0"/>
                        </a:rPr>
                        <a:t>ДОУ</a:t>
                      </a:r>
                      <a:endParaRPr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endParaRPr sz="1200" b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pc="-25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endParaRPr sz="1200" b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pc="-5" dirty="0" smtClean="0">
                          <a:latin typeface="Arial" pitchFamily="34" charset="0"/>
                          <a:cs typeface="Arial" pitchFamily="34" charset="0"/>
                        </a:rPr>
                        <a:t>18.03.2024</a:t>
                      </a:r>
                      <a:r>
                        <a:rPr sz="1200" b="0" spc="-5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200" b="0" spc="-25" dirty="0">
                          <a:latin typeface="Arial" pitchFamily="34" charset="0"/>
                          <a:cs typeface="Arial" pitchFamily="34" charset="0"/>
                        </a:rPr>
                        <a:t>г.</a:t>
                      </a:r>
                      <a:endParaRPr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endParaRPr sz="1200" b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pc="-10" dirty="0" smtClean="0">
                          <a:latin typeface="Arial" pitchFamily="34" charset="0"/>
                          <a:cs typeface="Arial" pitchFamily="34" charset="0"/>
                        </a:rPr>
                        <a:t>22.03.2024</a:t>
                      </a:r>
                      <a:r>
                        <a:rPr lang="ru-RU" sz="1200" b="0" spc="-1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200" b="0" spc="-25" dirty="0" smtClean="0">
                          <a:latin typeface="Arial" pitchFamily="34" charset="0"/>
                          <a:cs typeface="Arial" pitchFamily="34" charset="0"/>
                        </a:rPr>
                        <a:t>г</a:t>
                      </a:r>
                      <a:r>
                        <a:rPr sz="1200" b="0" spc="-25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835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Franklin Gothic Medium"/>
                          <a:cs typeface="Franklin Gothic Medium"/>
                        </a:rPr>
                        <a:t>1.4.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318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200" b="0" spc="-20" dirty="0">
                          <a:latin typeface="Arial" pitchFamily="34" charset="0"/>
                          <a:cs typeface="Arial" pitchFamily="34" charset="0"/>
                        </a:rPr>
                        <a:t>Назначение второго</a:t>
                      </a:r>
                      <a:r>
                        <a:rPr sz="1200" b="0" spc="-1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200" b="0" spc="-25" dirty="0">
                          <a:latin typeface="Arial" pitchFamily="34" charset="0"/>
                          <a:cs typeface="Arial" pitchFamily="34" charset="0"/>
                        </a:rPr>
                        <a:t>ответственного</a:t>
                      </a:r>
                      <a:r>
                        <a:rPr sz="1200" b="0" spc="-1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200" b="0" dirty="0">
                          <a:latin typeface="Arial" pitchFamily="34" charset="0"/>
                          <a:cs typeface="Arial" pitchFamily="34" charset="0"/>
                        </a:rPr>
                        <a:t>лица</a:t>
                      </a:r>
                      <a:r>
                        <a:rPr sz="1200" b="0" spc="-2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200" b="0" dirty="0">
                          <a:latin typeface="Arial" pitchFamily="34" charset="0"/>
                          <a:cs typeface="Arial" pitchFamily="34" charset="0"/>
                        </a:rPr>
                        <a:t>за</a:t>
                      </a:r>
                      <a:r>
                        <a:rPr sz="1200" b="0" spc="-1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200" b="0" spc="-20" dirty="0">
                          <a:latin typeface="Arial" pitchFamily="34" charset="0"/>
                          <a:cs typeface="Arial" pitchFamily="34" charset="0"/>
                        </a:rPr>
                        <a:t>прием </a:t>
                      </a:r>
                      <a:r>
                        <a:rPr sz="1200" b="0" spc="-25" dirty="0">
                          <a:latin typeface="Arial" pitchFamily="34" charset="0"/>
                          <a:cs typeface="Arial" pitchFamily="34" charset="0"/>
                        </a:rPr>
                        <a:t>документов</a:t>
                      </a:r>
                      <a:r>
                        <a:rPr sz="1200" b="0" spc="-3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200" b="0" dirty="0">
                          <a:latin typeface="Arial" pitchFamily="34" charset="0"/>
                          <a:cs typeface="Arial" pitchFamily="34" charset="0"/>
                        </a:rPr>
                        <a:t>у</a:t>
                      </a:r>
                      <a:r>
                        <a:rPr sz="1200" b="0" spc="-3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200" b="0" spc="-10" dirty="0">
                          <a:latin typeface="Arial" pitchFamily="34" charset="0"/>
                          <a:cs typeface="Arial" pitchFamily="34" charset="0"/>
                        </a:rPr>
                        <a:t>родителей </a:t>
                      </a:r>
                      <a:r>
                        <a:rPr sz="1200" b="0" dirty="0">
                          <a:latin typeface="Arial" pitchFamily="34" charset="0"/>
                          <a:cs typeface="Arial" pitchFamily="34" charset="0"/>
                        </a:rPr>
                        <a:t>при</a:t>
                      </a:r>
                      <a:r>
                        <a:rPr sz="1200" b="0" spc="-20" dirty="0">
                          <a:latin typeface="Arial" pitchFamily="34" charset="0"/>
                          <a:cs typeface="Arial" pitchFamily="34" charset="0"/>
                        </a:rPr>
                        <a:t> поступлении</a:t>
                      </a:r>
                      <a:r>
                        <a:rPr sz="1200" b="0" spc="-3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200" b="0" dirty="0">
                          <a:latin typeface="Arial" pitchFamily="34" charset="0"/>
                          <a:cs typeface="Arial" pitchFamily="34" charset="0"/>
                        </a:rPr>
                        <a:t>в</a:t>
                      </a:r>
                      <a:r>
                        <a:rPr sz="1200" b="0" spc="-25" dirty="0">
                          <a:latin typeface="Arial" pitchFamily="34" charset="0"/>
                          <a:cs typeface="Arial" pitchFamily="34" charset="0"/>
                        </a:rPr>
                        <a:t> ДОУ</a:t>
                      </a:r>
                      <a:endParaRPr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1200" b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b="0" spc="-5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1200" b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pc="-30" dirty="0" smtClean="0">
                          <a:latin typeface="Arial" pitchFamily="34" charset="0"/>
                          <a:cs typeface="Arial" pitchFamily="34" charset="0"/>
                        </a:rPr>
                        <a:t>25.03.2024</a:t>
                      </a:r>
                      <a:r>
                        <a:rPr sz="1200" b="0" spc="-5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200" b="0" spc="-35" dirty="0">
                          <a:latin typeface="Arial" pitchFamily="34" charset="0"/>
                          <a:cs typeface="Arial" pitchFamily="34" charset="0"/>
                        </a:rPr>
                        <a:t>г.</a:t>
                      </a:r>
                      <a:endParaRPr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1200" b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pc="-10" dirty="0" smtClean="0">
                          <a:latin typeface="Arial" pitchFamily="34" charset="0"/>
                          <a:cs typeface="Arial" pitchFamily="34" charset="0"/>
                        </a:rPr>
                        <a:t>26.03.2024</a:t>
                      </a:r>
                      <a:r>
                        <a:rPr sz="1200" b="0" spc="-1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200" b="0" spc="-25" dirty="0">
                          <a:latin typeface="Arial" pitchFamily="34" charset="0"/>
                          <a:cs typeface="Arial" pitchFamily="34" charset="0"/>
                        </a:rPr>
                        <a:t>г.</a:t>
                      </a:r>
                      <a:endParaRPr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257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20"/>
                        </a:spcBef>
                      </a:pPr>
                      <a:r>
                        <a:rPr sz="1200" spc="-20" dirty="0">
                          <a:latin typeface="Franklin Gothic Medium"/>
                          <a:cs typeface="Franklin Gothic Medium"/>
                        </a:rPr>
                        <a:t>1.5.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167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200" b="0" spc="-10" dirty="0">
                          <a:latin typeface="Arial" pitchFamily="34" charset="0"/>
                          <a:cs typeface="Arial" pitchFamily="34" charset="0"/>
                        </a:rPr>
                        <a:t>Создание</a:t>
                      </a:r>
                      <a:r>
                        <a:rPr sz="1200" b="0" spc="-25" dirty="0">
                          <a:latin typeface="Arial" pitchFamily="34" charset="0"/>
                          <a:cs typeface="Arial" pitchFamily="34" charset="0"/>
                        </a:rPr>
                        <a:t> системы</a:t>
                      </a:r>
                      <a:r>
                        <a:rPr sz="1200" b="0" spc="-3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200" b="0" spc="-25" dirty="0">
                          <a:latin typeface="Arial" pitchFamily="34" charset="0"/>
                          <a:cs typeface="Arial" pitchFamily="34" charset="0"/>
                        </a:rPr>
                        <a:t>навигации</a:t>
                      </a:r>
                      <a:r>
                        <a:rPr sz="1200" b="0" spc="-2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200" b="0" dirty="0">
                          <a:latin typeface="Arial" pitchFamily="34" charset="0"/>
                          <a:cs typeface="Arial" pitchFamily="34" charset="0"/>
                        </a:rPr>
                        <a:t>в</a:t>
                      </a:r>
                      <a:r>
                        <a:rPr sz="1200" b="0" spc="-2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200" b="0" spc="-25" dirty="0">
                          <a:latin typeface="Arial" pitchFamily="34" charset="0"/>
                          <a:cs typeface="Arial" pitchFamily="34" charset="0"/>
                        </a:rPr>
                        <a:t>ДОУ</a:t>
                      </a:r>
                      <a:endParaRPr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1320"/>
                        </a:spcBef>
                      </a:pPr>
                      <a:r>
                        <a:rPr lang="ru-RU" sz="1200" b="0" spc="-25" dirty="0" smtClean="0"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167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20"/>
                        </a:spcBef>
                      </a:pPr>
                      <a:r>
                        <a:rPr lang="ru-RU" sz="1200" b="0" spc="-10" dirty="0" smtClean="0"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r>
                        <a:rPr sz="1200" b="0" spc="-10" dirty="0" smtClean="0">
                          <a:latin typeface="Arial" pitchFamily="34" charset="0"/>
                          <a:cs typeface="Arial" pitchFamily="34" charset="0"/>
                        </a:rPr>
                        <a:t>.0</a:t>
                      </a:r>
                      <a:r>
                        <a:rPr lang="ru-RU" sz="1200" b="0" spc="-1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sz="1200" b="0" spc="-10" dirty="0" smtClean="0">
                          <a:latin typeface="Arial" pitchFamily="34" charset="0"/>
                          <a:cs typeface="Arial" pitchFamily="34" charset="0"/>
                        </a:rPr>
                        <a:t>.20</a:t>
                      </a:r>
                      <a:r>
                        <a:rPr lang="ru-RU" sz="1200" b="0" spc="-10" dirty="0" smtClean="0"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r>
                        <a:rPr sz="1200" b="0" spc="-1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200" b="0" spc="-25" dirty="0">
                          <a:latin typeface="Arial" pitchFamily="34" charset="0"/>
                          <a:cs typeface="Arial" pitchFamily="34" charset="0"/>
                        </a:rPr>
                        <a:t>г.</a:t>
                      </a:r>
                      <a:endParaRPr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167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20"/>
                        </a:spcBef>
                      </a:pPr>
                      <a:r>
                        <a:rPr lang="ru-RU" sz="1200" b="0" spc="-10" dirty="0" smtClean="0">
                          <a:latin typeface="Arial" pitchFamily="34" charset="0"/>
                          <a:cs typeface="Arial" pitchFamily="34" charset="0"/>
                        </a:rPr>
                        <a:t>10.04.2024</a:t>
                      </a:r>
                      <a:r>
                        <a:rPr sz="1200" b="0" spc="-1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200" b="0" spc="-25" dirty="0">
                          <a:latin typeface="Arial" pitchFamily="34" charset="0"/>
                          <a:cs typeface="Arial" pitchFamily="34" charset="0"/>
                        </a:rPr>
                        <a:t>г.</a:t>
                      </a:r>
                      <a:endParaRPr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167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21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1200" b="1" spc="-50" dirty="0">
                          <a:latin typeface="Arial"/>
                          <a:cs typeface="Arial"/>
                        </a:rPr>
                        <a:t>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200" b="0" spc="-114" dirty="0">
                          <a:latin typeface="Arial" pitchFamily="34" charset="0"/>
                          <a:cs typeface="Arial" pitchFamily="34" charset="0"/>
                        </a:rPr>
                        <a:t>Апробация</a:t>
                      </a:r>
                      <a:r>
                        <a:rPr sz="1200" b="0" spc="-2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200" b="0" spc="-110" dirty="0">
                          <a:latin typeface="Arial" pitchFamily="34" charset="0"/>
                          <a:cs typeface="Arial" pitchFamily="34" charset="0"/>
                        </a:rPr>
                        <a:t>мероприятий</a:t>
                      </a:r>
                      <a:r>
                        <a:rPr sz="1200" b="0" spc="-1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200" b="0" spc="-110" dirty="0">
                          <a:latin typeface="Arial" pitchFamily="34" charset="0"/>
                          <a:cs typeface="Arial" pitchFamily="34" charset="0"/>
                        </a:rPr>
                        <a:t>по</a:t>
                      </a:r>
                      <a:r>
                        <a:rPr sz="1200" b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200" b="0" spc="-130" dirty="0">
                          <a:latin typeface="Arial" pitchFamily="34" charset="0"/>
                          <a:cs typeface="Arial" pitchFamily="34" charset="0"/>
                        </a:rPr>
                        <a:t>улучшению</a:t>
                      </a:r>
                      <a:r>
                        <a:rPr sz="1200" b="0" spc="-2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200" b="0" spc="-10" dirty="0">
                          <a:latin typeface="Arial" pitchFamily="34" charset="0"/>
                          <a:cs typeface="Arial" pitchFamily="34" charset="0"/>
                        </a:rPr>
                        <a:t>процесса</a:t>
                      </a:r>
                      <a:endParaRPr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4889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lang="ru-RU" sz="1200" b="0" spc="-25" dirty="0" smtClean="0"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  <a:endParaRPr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lang="ru-RU" sz="1200" b="0" dirty="0" smtClean="0">
                          <a:latin typeface="Arial" pitchFamily="34" charset="0"/>
                          <a:cs typeface="Arial" pitchFamily="34" charset="0"/>
                        </a:rPr>
                        <a:t>11.04.2024 </a:t>
                      </a:r>
                      <a:r>
                        <a:rPr sz="1200" b="0" spc="-25" dirty="0" smtClean="0">
                          <a:latin typeface="Arial" pitchFamily="34" charset="0"/>
                          <a:cs typeface="Arial" pitchFamily="34" charset="0"/>
                        </a:rPr>
                        <a:t>г</a:t>
                      </a:r>
                      <a:r>
                        <a:rPr sz="1200" b="0" spc="-25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lang="ru-RU" sz="1200" b="0" dirty="0" smtClean="0">
                          <a:latin typeface="Arial" pitchFamily="34" charset="0"/>
                          <a:cs typeface="Arial" pitchFamily="34" charset="0"/>
                        </a:rPr>
                        <a:t>31.05.2024</a:t>
                      </a:r>
                      <a:r>
                        <a:rPr sz="1200" b="0" spc="4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200" b="0" spc="-50" dirty="0">
                          <a:latin typeface="Arial" pitchFamily="34" charset="0"/>
                          <a:cs typeface="Arial" pitchFamily="34" charset="0"/>
                        </a:rPr>
                        <a:t>г</a:t>
                      </a:r>
                      <a:endParaRPr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</a:tr>
              <a:tr h="8356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Franklin Gothic Medium"/>
                          <a:cs typeface="Franklin Gothic Medium"/>
                        </a:rPr>
                        <a:t>2.2.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147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0645" algn="just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200" b="0" dirty="0">
                          <a:solidFill>
                            <a:srgbClr val="252525"/>
                          </a:solidFill>
                          <a:latin typeface="Arial" pitchFamily="34" charset="0"/>
                          <a:cs typeface="Arial" pitchFamily="34" charset="0"/>
                        </a:rPr>
                        <a:t>Разработка</a:t>
                      </a:r>
                      <a:r>
                        <a:rPr sz="1200" b="0" spc="275" dirty="0">
                          <a:solidFill>
                            <a:srgbClr val="252525"/>
                          </a:solidFill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sz="1200" b="0" dirty="0">
                          <a:solidFill>
                            <a:srgbClr val="252525"/>
                          </a:solidFill>
                          <a:latin typeface="Arial" pitchFamily="34" charset="0"/>
                          <a:cs typeface="Arial" pitchFamily="34" charset="0"/>
                        </a:rPr>
                        <a:t>четкого</a:t>
                      </a:r>
                      <a:r>
                        <a:rPr sz="1200" b="0" spc="285" dirty="0">
                          <a:solidFill>
                            <a:srgbClr val="252525"/>
                          </a:solidFill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sz="1200" b="0" dirty="0">
                          <a:solidFill>
                            <a:srgbClr val="252525"/>
                          </a:solidFill>
                          <a:latin typeface="Arial" pitchFamily="34" charset="0"/>
                          <a:cs typeface="Arial" pitchFamily="34" charset="0"/>
                        </a:rPr>
                        <a:t>алгоритма</a:t>
                      </a:r>
                      <a:r>
                        <a:rPr sz="1200" b="0" spc="280" dirty="0">
                          <a:solidFill>
                            <a:srgbClr val="252525"/>
                          </a:solidFill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sz="1200" b="0" spc="-10" dirty="0">
                          <a:solidFill>
                            <a:srgbClr val="252525"/>
                          </a:solidFill>
                          <a:latin typeface="Arial" pitchFamily="34" charset="0"/>
                          <a:cs typeface="Arial" pitchFamily="34" charset="0"/>
                        </a:rPr>
                        <a:t>поведения </a:t>
                      </a:r>
                      <a:r>
                        <a:rPr sz="1200" b="0" dirty="0">
                          <a:solidFill>
                            <a:srgbClr val="252525"/>
                          </a:solidFill>
                          <a:latin typeface="Arial" pitchFamily="34" charset="0"/>
                          <a:cs typeface="Arial" pitchFamily="34" charset="0"/>
                        </a:rPr>
                        <a:t>специалистов</a:t>
                      </a:r>
                      <a:r>
                        <a:rPr sz="1200" b="0" spc="375" dirty="0">
                          <a:solidFill>
                            <a:srgbClr val="252525"/>
                          </a:solidFill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sz="1200" b="0" dirty="0">
                          <a:solidFill>
                            <a:srgbClr val="252525"/>
                          </a:solidFill>
                          <a:latin typeface="Arial" pitchFamily="34" charset="0"/>
                          <a:cs typeface="Arial" pitchFamily="34" charset="0"/>
                        </a:rPr>
                        <a:t>ДОУ</a:t>
                      </a:r>
                      <a:r>
                        <a:rPr sz="1200" b="0" spc="375" dirty="0">
                          <a:solidFill>
                            <a:srgbClr val="252525"/>
                          </a:solidFill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sz="1200" b="0" dirty="0">
                          <a:solidFill>
                            <a:srgbClr val="252525"/>
                          </a:solidFill>
                          <a:latin typeface="Arial" pitchFamily="34" charset="0"/>
                          <a:cs typeface="Arial" pitchFamily="34" charset="0"/>
                        </a:rPr>
                        <a:t>по</a:t>
                      </a:r>
                      <a:r>
                        <a:rPr sz="1200" b="0" spc="380" dirty="0">
                          <a:solidFill>
                            <a:srgbClr val="252525"/>
                          </a:solidFill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sz="1200" b="0" dirty="0">
                          <a:solidFill>
                            <a:srgbClr val="252525"/>
                          </a:solidFill>
                          <a:latin typeface="Arial" pitchFamily="34" charset="0"/>
                          <a:cs typeface="Arial" pitchFamily="34" charset="0"/>
                        </a:rPr>
                        <a:t>приему</a:t>
                      </a:r>
                      <a:r>
                        <a:rPr sz="1200" b="0" spc="380" dirty="0">
                          <a:solidFill>
                            <a:srgbClr val="252525"/>
                          </a:solidFill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sz="1200" b="0" dirty="0">
                          <a:solidFill>
                            <a:srgbClr val="252525"/>
                          </a:solidFill>
                          <a:latin typeface="Arial" pitchFamily="34" charset="0"/>
                          <a:cs typeface="Arial" pitchFamily="34" charset="0"/>
                        </a:rPr>
                        <a:t>ребенка</a:t>
                      </a:r>
                      <a:r>
                        <a:rPr sz="1200" b="0" spc="375" dirty="0">
                          <a:solidFill>
                            <a:srgbClr val="252525"/>
                          </a:solidFill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sz="1200" b="0" spc="-50" dirty="0">
                          <a:solidFill>
                            <a:srgbClr val="252525"/>
                          </a:solidFill>
                          <a:latin typeface="Arial" pitchFamily="34" charset="0"/>
                          <a:cs typeface="Arial" pitchFamily="34" charset="0"/>
                        </a:rPr>
                        <a:t>в </a:t>
                      </a:r>
                      <a:r>
                        <a:rPr sz="1200" b="0" spc="-10" dirty="0">
                          <a:solidFill>
                            <a:srgbClr val="252525"/>
                          </a:solidFill>
                          <a:latin typeface="Arial" pitchFamily="34" charset="0"/>
                          <a:cs typeface="Arial" pitchFamily="34" charset="0"/>
                        </a:rPr>
                        <a:t>учреждение</a:t>
                      </a:r>
                      <a:endParaRPr sz="1200" b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4889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60"/>
                        </a:spcBef>
                      </a:pPr>
                      <a:endParaRPr sz="1200" b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ru-RU" sz="1200" b="0" spc="-25" dirty="0" smtClean="0"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  <a:endParaRPr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147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60"/>
                        </a:spcBef>
                      </a:pPr>
                      <a:endParaRPr sz="1200" b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ru-RU" sz="1200" b="0" spc="-10" dirty="0" smtClean="0">
                          <a:latin typeface="Arial" pitchFamily="34" charset="0"/>
                          <a:cs typeface="Arial" pitchFamily="34" charset="0"/>
                        </a:rPr>
                        <a:t>11.04.2024</a:t>
                      </a:r>
                      <a:r>
                        <a:rPr lang="ru-RU" sz="1200" b="0" spc="-1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200" b="0" spc="-25" dirty="0" smtClean="0">
                          <a:latin typeface="Arial" pitchFamily="34" charset="0"/>
                          <a:cs typeface="Arial" pitchFamily="34" charset="0"/>
                        </a:rPr>
                        <a:t>г</a:t>
                      </a:r>
                      <a:r>
                        <a:rPr sz="1200" b="0" spc="-25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147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60"/>
                        </a:spcBef>
                      </a:pPr>
                      <a:endParaRPr sz="1200" b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ru-RU" sz="1200" b="0" spc="-10" dirty="0" smtClean="0">
                          <a:latin typeface="Arial" pitchFamily="34" charset="0"/>
                          <a:cs typeface="Arial" pitchFamily="34" charset="0"/>
                        </a:rPr>
                        <a:t>31.05.2024 </a:t>
                      </a:r>
                      <a:r>
                        <a:rPr sz="1200" b="0" spc="-25" dirty="0" smtClean="0">
                          <a:latin typeface="Arial" pitchFamily="34" charset="0"/>
                          <a:cs typeface="Arial" pitchFamily="34" charset="0"/>
                        </a:rPr>
                        <a:t>г</a:t>
                      </a:r>
                      <a:r>
                        <a:rPr sz="1200" b="0" spc="-25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147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1522</TotalTime>
  <Words>1527</Words>
  <Application>Microsoft Office PowerPoint</Application>
  <PresentationFormat>Экран (4:3)</PresentationFormat>
  <Paragraphs>477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Слайд 1</vt:lpstr>
      <vt:lpstr>КАРТОЧКА ПРОЕКТА</vt:lpstr>
      <vt:lpstr>ВВЕДЕНИЕ В ПРЕДМЕТНУЮ ОБЛАСТЬ (ОПИСАНИЕ СИТУАЦИИ «КАК ЕСТЬ»)</vt:lpstr>
      <vt:lpstr>ВВЕДЕНИЕ В ПРЕДМЕТНУЮ ОБЛАСТЬ (ОПИСАНИЕ СИТУАЦИИ «КАК ЕСТЬ»)</vt:lpstr>
      <vt:lpstr>ВВЕДЕНИЕ В ПРЕДМЕТНУЮ ОБЛАСТЬ (ОПИСАНИЕ СИТУАЦИИ «КАК БУДЕТ»)</vt:lpstr>
      <vt:lpstr>ВВЕДЕНИЕ В ПРЕДМЕТНУЮ ОБЛАСТЬ (ОПИСАНИЕ СИТУАЦИИ «КАК БУДЕТ»)</vt:lpstr>
      <vt:lpstr>Слайд 7</vt:lpstr>
      <vt:lpstr>ЦЕЛЬ И РЕЗУЛЬТАТ ПРОЕКТА</vt:lpstr>
      <vt:lpstr>ОСНОВНЫЕ БЛОКИ РАБОТ ПРОЕКТА</vt:lpstr>
      <vt:lpstr>БЮДЖЕТ ПРОЕКТА</vt:lpstr>
      <vt:lpstr>КОМАНДА ПРОЕКТА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Павел Гончаренко</dc:creator>
  <cp:lastModifiedBy>Admin</cp:lastModifiedBy>
  <cp:revision>1</cp:revision>
  <dcterms:created xsi:type="dcterms:W3CDTF">2024-06-18T07:38:19Z</dcterms:created>
  <dcterms:modified xsi:type="dcterms:W3CDTF">2024-06-19T09:01:49Z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2019-11-14T00:00:00Z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2024-06-18T00:00:00Z</vt:filetime>
  </property>
  <property fmtid="{D5CDD505-2E9C-101B-9397-08002B2CF9AE}" pid="5" name="Producer">
    <vt:lpwstr>Microsoft® PowerPoint® 2010</vt:lpwstr>
  </property>
</Properties>
</file>